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62" r:id="rId4"/>
    <p:sldId id="326" r:id="rId5"/>
    <p:sldId id="258" r:id="rId6"/>
    <p:sldId id="259" r:id="rId7"/>
    <p:sldId id="260" r:id="rId8"/>
    <p:sldId id="261" r:id="rId9"/>
    <p:sldId id="302" r:id="rId10"/>
    <p:sldId id="305" r:id="rId11"/>
    <p:sldId id="309" r:id="rId12"/>
    <p:sldId id="307" r:id="rId13"/>
    <p:sldId id="306" r:id="rId14"/>
    <p:sldId id="329" r:id="rId15"/>
    <p:sldId id="269" r:id="rId16"/>
    <p:sldId id="303" r:id="rId17"/>
    <p:sldId id="270" r:id="rId18"/>
    <p:sldId id="271" r:id="rId19"/>
    <p:sldId id="272" r:id="rId20"/>
    <p:sldId id="273" r:id="rId21"/>
    <p:sldId id="274" r:id="rId22"/>
    <p:sldId id="275" r:id="rId23"/>
    <p:sldId id="276" r:id="rId24"/>
    <p:sldId id="277" r:id="rId25"/>
    <p:sldId id="278" r:id="rId26"/>
    <p:sldId id="279" r:id="rId27"/>
    <p:sldId id="304" r:id="rId28"/>
    <p:sldId id="280" r:id="rId29"/>
    <p:sldId id="281" r:id="rId30"/>
    <p:sldId id="282" r:id="rId31"/>
    <p:sldId id="285" r:id="rId32"/>
    <p:sldId id="288" r:id="rId33"/>
    <p:sldId id="293" r:id="rId34"/>
    <p:sldId id="292" r:id="rId35"/>
    <p:sldId id="291" r:id="rId36"/>
    <p:sldId id="290" r:id="rId37"/>
    <p:sldId id="289" r:id="rId38"/>
    <p:sldId id="287" r:id="rId39"/>
    <p:sldId id="283" r:id="rId40"/>
    <p:sldId id="286" r:id="rId41"/>
    <p:sldId id="301" r:id="rId42"/>
    <p:sldId id="294" r:id="rId43"/>
    <p:sldId id="296" r:id="rId44"/>
    <p:sldId id="300" r:id="rId45"/>
    <p:sldId id="299" r:id="rId46"/>
    <p:sldId id="310" r:id="rId47"/>
    <p:sldId id="321" r:id="rId48"/>
    <p:sldId id="322" r:id="rId49"/>
    <p:sldId id="323" r:id="rId50"/>
    <p:sldId id="327" r:id="rId51"/>
    <p:sldId id="324" r:id="rId52"/>
    <p:sldId id="328" r:id="rId53"/>
    <p:sldId id="325" r:id="rId54"/>
    <p:sldId id="263" r:id="rId55"/>
    <p:sldId id="320" r:id="rId56"/>
    <p:sldId id="311" r:id="rId57"/>
    <p:sldId id="312" r:id="rId58"/>
    <p:sldId id="313" r:id="rId59"/>
    <p:sldId id="314" r:id="rId60"/>
    <p:sldId id="297" r:id="rId61"/>
    <p:sldId id="317" r:id="rId62"/>
    <p:sldId id="318" r:id="rId63"/>
    <p:sldId id="295" r:id="rId64"/>
    <p:sldId id="330" r:id="rId65"/>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ll Targos" initials="JT" lastIdx="1" clrIdx="0">
    <p:extLst>
      <p:ext uri="{19B8F6BF-5375-455C-9EA6-DF929625EA0E}">
        <p15:presenceInfo xmlns:p15="http://schemas.microsoft.com/office/powerpoint/2012/main" userId="S-1-5-21-1594229760-3363526362-947595461-241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2" autoAdjust="0"/>
    <p:restoredTop sz="94660"/>
  </p:normalViewPr>
  <p:slideViewPr>
    <p:cSldViewPr snapToGrid="0">
      <p:cViewPr varScale="1">
        <p:scale>
          <a:sx n="104" d="100"/>
          <a:sy n="104" d="100"/>
        </p:scale>
        <p:origin x="144"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604F3EC-3B37-4A91-8FC7-872BEEEF868F}" type="datetimeFigureOut">
              <a:rPr lang="en-US" smtClean="0"/>
              <a:t>3/4/2024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C05F33-068D-4880-AC41-88EEB3101409}" type="slidenum">
              <a:rPr lang="en-US" smtClean="0"/>
              <a:t>‹#›</a:t>
            </a:fld>
            <a:endParaRPr lang="en-US"/>
          </a:p>
        </p:txBody>
      </p:sp>
    </p:spTree>
    <p:extLst>
      <p:ext uri="{BB962C8B-B14F-4D97-AF65-F5344CB8AC3E}">
        <p14:creationId xmlns:p14="http://schemas.microsoft.com/office/powerpoint/2010/main" val="1578917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04F3EC-3B37-4A91-8FC7-872BEEEF868F}" type="datetimeFigureOut">
              <a:rPr lang="en-US" smtClean="0"/>
              <a:t>3/4/2024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C05F33-068D-4880-AC41-88EEB3101409}" type="slidenum">
              <a:rPr lang="en-US" smtClean="0"/>
              <a:t>‹#›</a:t>
            </a:fld>
            <a:endParaRPr lang="en-US"/>
          </a:p>
        </p:txBody>
      </p:sp>
    </p:spTree>
    <p:extLst>
      <p:ext uri="{BB962C8B-B14F-4D97-AF65-F5344CB8AC3E}">
        <p14:creationId xmlns:p14="http://schemas.microsoft.com/office/powerpoint/2010/main" val="215755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604F3EC-3B37-4A91-8FC7-872BEEEF868F}" type="datetimeFigureOut">
              <a:rPr lang="en-US" smtClean="0"/>
              <a:t>3/4/2024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C05F33-068D-4880-AC41-88EEB3101409}" type="slidenum">
              <a:rPr lang="en-US" smtClean="0"/>
              <a:t>‹#›</a:t>
            </a:fld>
            <a:endParaRPr lang="en-US"/>
          </a:p>
        </p:txBody>
      </p:sp>
    </p:spTree>
    <p:extLst>
      <p:ext uri="{BB962C8B-B14F-4D97-AF65-F5344CB8AC3E}">
        <p14:creationId xmlns:p14="http://schemas.microsoft.com/office/powerpoint/2010/main" val="723230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604F3EC-3B37-4A91-8FC7-872BEEEF868F}" type="datetimeFigureOut">
              <a:rPr lang="en-US" smtClean="0"/>
              <a:t>3/4/2024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C05F33-068D-4880-AC41-88EEB3101409}" type="slidenum">
              <a:rPr lang="en-US" smtClean="0"/>
              <a:t>‹#›</a:t>
            </a:fld>
            <a:endParaRPr lang="en-US"/>
          </a:p>
        </p:txBody>
      </p:sp>
    </p:spTree>
    <p:extLst>
      <p:ext uri="{BB962C8B-B14F-4D97-AF65-F5344CB8AC3E}">
        <p14:creationId xmlns:p14="http://schemas.microsoft.com/office/powerpoint/2010/main" val="1714696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604F3EC-3B37-4A91-8FC7-872BEEEF868F}" type="datetimeFigureOut">
              <a:rPr lang="en-US" smtClean="0"/>
              <a:t>3/4/2024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C05F33-068D-4880-AC41-88EEB3101409}" type="slidenum">
              <a:rPr lang="en-US" smtClean="0"/>
              <a:t>‹#›</a:t>
            </a:fld>
            <a:endParaRPr lang="en-US"/>
          </a:p>
        </p:txBody>
      </p:sp>
    </p:spTree>
    <p:extLst>
      <p:ext uri="{BB962C8B-B14F-4D97-AF65-F5344CB8AC3E}">
        <p14:creationId xmlns:p14="http://schemas.microsoft.com/office/powerpoint/2010/main" val="3239661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604F3EC-3B37-4A91-8FC7-872BEEEF868F}" type="datetimeFigureOut">
              <a:rPr lang="en-US" smtClean="0"/>
              <a:t>3/4/2024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C05F33-068D-4880-AC41-88EEB3101409}" type="slidenum">
              <a:rPr lang="en-US" smtClean="0"/>
              <a:t>‹#›</a:t>
            </a:fld>
            <a:endParaRPr lang="en-US"/>
          </a:p>
        </p:txBody>
      </p:sp>
    </p:spTree>
    <p:extLst>
      <p:ext uri="{BB962C8B-B14F-4D97-AF65-F5344CB8AC3E}">
        <p14:creationId xmlns:p14="http://schemas.microsoft.com/office/powerpoint/2010/main" val="630953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04F3EC-3B37-4A91-8FC7-872BEEEF868F}" type="datetimeFigureOut">
              <a:rPr lang="en-US" smtClean="0"/>
              <a:t>3/4/2024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C05F33-068D-4880-AC41-88EEB3101409}" type="slidenum">
              <a:rPr lang="en-US" smtClean="0"/>
              <a:t>‹#›</a:t>
            </a:fld>
            <a:endParaRPr lang="en-US"/>
          </a:p>
        </p:txBody>
      </p:sp>
    </p:spTree>
    <p:extLst>
      <p:ext uri="{BB962C8B-B14F-4D97-AF65-F5344CB8AC3E}">
        <p14:creationId xmlns:p14="http://schemas.microsoft.com/office/powerpoint/2010/main" val="1684945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604F3EC-3B37-4A91-8FC7-872BEEEF868F}" type="datetimeFigureOut">
              <a:rPr lang="en-US" smtClean="0"/>
              <a:t>3/4/2024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C05F33-068D-4880-AC41-88EEB3101409}" type="slidenum">
              <a:rPr lang="en-US" smtClean="0"/>
              <a:t>‹#›</a:t>
            </a:fld>
            <a:endParaRPr lang="en-US"/>
          </a:p>
        </p:txBody>
      </p:sp>
    </p:spTree>
    <p:extLst>
      <p:ext uri="{BB962C8B-B14F-4D97-AF65-F5344CB8AC3E}">
        <p14:creationId xmlns:p14="http://schemas.microsoft.com/office/powerpoint/2010/main" val="3678026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604F3EC-3B37-4A91-8FC7-872BEEEF868F}" type="datetimeFigureOut">
              <a:rPr lang="en-US" smtClean="0"/>
              <a:t>3/4/2024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C05F33-068D-4880-AC41-88EEB3101409}" type="slidenum">
              <a:rPr lang="en-US" smtClean="0"/>
              <a:t>‹#›</a:t>
            </a:fld>
            <a:endParaRPr lang="en-US"/>
          </a:p>
        </p:txBody>
      </p:sp>
    </p:spTree>
    <p:extLst>
      <p:ext uri="{BB962C8B-B14F-4D97-AF65-F5344CB8AC3E}">
        <p14:creationId xmlns:p14="http://schemas.microsoft.com/office/powerpoint/2010/main" val="700237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04F3EC-3B37-4A91-8FC7-872BEEEF868F}" type="datetimeFigureOut">
              <a:rPr lang="en-US" smtClean="0"/>
              <a:t>3/4/2024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C05F33-068D-4880-AC41-88EEB3101409}" type="slidenum">
              <a:rPr lang="en-US" smtClean="0"/>
              <a:t>‹#›</a:t>
            </a:fld>
            <a:endParaRPr lang="en-US"/>
          </a:p>
        </p:txBody>
      </p:sp>
    </p:spTree>
    <p:extLst>
      <p:ext uri="{BB962C8B-B14F-4D97-AF65-F5344CB8AC3E}">
        <p14:creationId xmlns:p14="http://schemas.microsoft.com/office/powerpoint/2010/main" val="3758412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04F3EC-3B37-4A91-8FC7-872BEEEF868F}" type="datetimeFigureOut">
              <a:rPr lang="en-US" smtClean="0"/>
              <a:t>3/4/2024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C05F33-068D-4880-AC41-88EEB3101409}" type="slidenum">
              <a:rPr lang="en-US" smtClean="0"/>
              <a:t>‹#›</a:t>
            </a:fld>
            <a:endParaRPr lang="en-US"/>
          </a:p>
        </p:txBody>
      </p:sp>
    </p:spTree>
    <p:extLst>
      <p:ext uri="{BB962C8B-B14F-4D97-AF65-F5344CB8AC3E}">
        <p14:creationId xmlns:p14="http://schemas.microsoft.com/office/powerpoint/2010/main" val="3535762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04F3EC-3B37-4A91-8FC7-872BEEEF868F}" type="datetimeFigureOut">
              <a:rPr lang="en-US" smtClean="0"/>
              <a:t>3/4/2024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C05F33-068D-4880-AC41-88EEB3101409}" type="slidenum">
              <a:rPr lang="en-US" smtClean="0"/>
              <a:t>‹#›</a:t>
            </a:fld>
            <a:endParaRPr lang="en-US"/>
          </a:p>
        </p:txBody>
      </p:sp>
    </p:spTree>
    <p:extLst>
      <p:ext uri="{BB962C8B-B14F-4D97-AF65-F5344CB8AC3E}">
        <p14:creationId xmlns:p14="http://schemas.microsoft.com/office/powerpoint/2010/main" val="3663772771"/>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slideLayout" Target="../slideLayouts/slideLayout7.xml"/><Relationship Id="rId1" Type="http://schemas.openxmlformats.org/officeDocument/2006/relationships/video" Target="https://www.youtube.com/embed/qT7psp-BZmU"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slideLayout" Target="../slideLayouts/slideLayout7.xml"/><Relationship Id="rId1" Type="http://schemas.openxmlformats.org/officeDocument/2006/relationships/video" Target="https://www.youtube.com/embed/kk0-JhqxFv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Meridian fire northern Michigan 5-18-2010">
            <a:extLst>
              <a:ext uri="{FF2B5EF4-FFF2-40B4-BE49-F238E27FC236}">
                <a16:creationId xmlns:a16="http://schemas.microsoft.com/office/drawing/2014/main" id="{CF46F027-0937-23B8-4329-240C6F60CE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0B0ED2A-3E5F-0598-6049-F3912056957E}"/>
              </a:ext>
            </a:extLst>
          </p:cNvPr>
          <p:cNvSpPr>
            <a:spLocks noGrp="1"/>
          </p:cNvSpPr>
          <p:nvPr>
            <p:ph type="ctrTitle"/>
          </p:nvPr>
        </p:nvSpPr>
        <p:spPr>
          <a:xfrm>
            <a:off x="1524000" y="-915987"/>
            <a:ext cx="9144000" cy="2387600"/>
          </a:xfrm>
        </p:spPr>
        <p:txBody>
          <a:bodyPr/>
          <a:lstStyle/>
          <a:p>
            <a:r>
              <a:rPr lang="en-US" dirty="0">
                <a:effectLst>
                  <a:outerShdw blurRad="38100" dist="38100" dir="2700000" algn="tl">
                    <a:srgbClr val="000000">
                      <a:alpha val="43137"/>
                    </a:srgbClr>
                  </a:outerShdw>
                </a:effectLst>
              </a:rPr>
              <a:t>Wildland In Meridian</a:t>
            </a:r>
          </a:p>
        </p:txBody>
      </p:sp>
    </p:spTree>
    <p:extLst>
      <p:ext uri="{BB962C8B-B14F-4D97-AF65-F5344CB8AC3E}">
        <p14:creationId xmlns:p14="http://schemas.microsoft.com/office/powerpoint/2010/main" val="2921444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C7886-E115-C58C-4684-4BF600A672B0}"/>
              </a:ext>
            </a:extLst>
          </p:cNvPr>
          <p:cNvSpPr>
            <a:spLocks noGrp="1"/>
          </p:cNvSpPr>
          <p:nvPr>
            <p:ph type="title"/>
          </p:nvPr>
        </p:nvSpPr>
        <p:spPr>
          <a:xfrm>
            <a:off x="485776" y="428625"/>
            <a:ext cx="5743574" cy="6000750"/>
          </a:xfrm>
        </p:spPr>
        <p:txBody>
          <a:bodyPr>
            <a:normAutofit/>
          </a:bodyPr>
          <a:lstStyle/>
          <a:p>
            <a:r>
              <a:rPr lang="en-US" dirty="0"/>
              <a:t>Meridian is Geographically limited and isolated to wildland fires in areas such as open land, ditch banks, and WUI areas in our departments boundaries.</a:t>
            </a:r>
          </a:p>
        </p:txBody>
      </p:sp>
      <p:pic>
        <p:nvPicPr>
          <p:cNvPr id="5" name="Picture 4">
            <a:extLst>
              <a:ext uri="{FF2B5EF4-FFF2-40B4-BE49-F238E27FC236}">
                <a16:creationId xmlns:a16="http://schemas.microsoft.com/office/drawing/2014/main" id="{CAFEFF33-9AFD-AE1D-0F59-72FCBD4365CA}"/>
              </a:ext>
            </a:extLst>
          </p:cNvPr>
          <p:cNvPicPr>
            <a:picLocks noChangeAspect="1"/>
          </p:cNvPicPr>
          <p:nvPr/>
        </p:nvPicPr>
        <p:blipFill>
          <a:blip r:embed="rId2"/>
          <a:stretch>
            <a:fillRect/>
          </a:stretch>
        </p:blipFill>
        <p:spPr>
          <a:xfrm>
            <a:off x="6200775" y="180713"/>
            <a:ext cx="5743574" cy="6474188"/>
          </a:xfrm>
          <a:prstGeom prst="rect">
            <a:avLst/>
          </a:prstGeom>
        </p:spPr>
      </p:pic>
    </p:spTree>
    <p:extLst>
      <p:ext uri="{BB962C8B-B14F-4D97-AF65-F5344CB8AC3E}">
        <p14:creationId xmlns:p14="http://schemas.microsoft.com/office/powerpoint/2010/main" val="1915421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C7886-E115-C58C-4684-4BF600A672B0}"/>
              </a:ext>
            </a:extLst>
          </p:cNvPr>
          <p:cNvSpPr>
            <a:spLocks noGrp="1"/>
          </p:cNvSpPr>
          <p:nvPr>
            <p:ph type="title"/>
          </p:nvPr>
        </p:nvSpPr>
        <p:spPr>
          <a:xfrm>
            <a:off x="706214" y="643466"/>
            <a:ext cx="3839280" cy="5571067"/>
          </a:xfrm>
        </p:spPr>
        <p:txBody>
          <a:bodyPr>
            <a:normAutofit/>
          </a:bodyPr>
          <a:lstStyle/>
          <a:p>
            <a:pPr defTabSz="841248"/>
            <a:r>
              <a:rPr lang="en-US" sz="2800" kern="1200" dirty="0">
                <a:solidFill>
                  <a:schemeClr val="tx1"/>
                </a:solidFill>
                <a:latin typeface="+mj-lt"/>
                <a:ea typeface="+mj-ea"/>
                <a:cs typeface="+mj-cs"/>
              </a:rPr>
              <a:t>Meridian has automatic and mutual aid agreements with neighboring fire departments when larger fires pose a significant risk to the community, environment and natural resources.</a:t>
            </a:r>
            <a:br>
              <a:rPr lang="en-US" sz="2800" kern="1200" dirty="0">
                <a:solidFill>
                  <a:schemeClr val="tx1"/>
                </a:solidFill>
                <a:latin typeface="+mj-lt"/>
                <a:ea typeface="+mj-ea"/>
                <a:cs typeface="+mj-cs"/>
              </a:rPr>
            </a:br>
            <a:r>
              <a:rPr lang="en-US" sz="2800" dirty="0"/>
              <a:t>These include not only city resources but federal and state resources as well.</a:t>
            </a:r>
          </a:p>
        </p:txBody>
      </p:sp>
      <p:pic>
        <p:nvPicPr>
          <p:cNvPr id="1026" name="Picture 2" descr="Map of Meridian Idaho">
            <a:extLst>
              <a:ext uri="{FF2B5EF4-FFF2-40B4-BE49-F238E27FC236}">
                <a16:creationId xmlns:a16="http://schemas.microsoft.com/office/drawing/2014/main" id="{5228F91F-4BA7-9600-3747-50FA6280118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45493" y="731432"/>
            <a:ext cx="6940293" cy="540351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Rounded Corners 3">
            <a:extLst>
              <a:ext uri="{FF2B5EF4-FFF2-40B4-BE49-F238E27FC236}">
                <a16:creationId xmlns:a16="http://schemas.microsoft.com/office/drawing/2014/main" id="{C9B0EB6D-EA18-909A-0012-C3D6677F0B3A}"/>
              </a:ext>
            </a:extLst>
          </p:cNvPr>
          <p:cNvSpPr/>
          <p:nvPr/>
        </p:nvSpPr>
        <p:spPr>
          <a:xfrm>
            <a:off x="8554382" y="5286218"/>
            <a:ext cx="158524" cy="145381"/>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CB6010CE-F784-AAE0-AF7C-7A283E2953C8}"/>
              </a:ext>
            </a:extLst>
          </p:cNvPr>
          <p:cNvSpPr/>
          <p:nvPr/>
        </p:nvSpPr>
        <p:spPr>
          <a:xfrm>
            <a:off x="8633645" y="1604590"/>
            <a:ext cx="158524" cy="145381"/>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42B66C7A-CC9C-5B9E-4B6D-115C8F162B1D}"/>
              </a:ext>
            </a:extLst>
          </p:cNvPr>
          <p:cNvSpPr/>
          <p:nvPr/>
        </p:nvSpPr>
        <p:spPr>
          <a:xfrm>
            <a:off x="7857115" y="1222964"/>
            <a:ext cx="158524" cy="145381"/>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A13EE81B-2DCA-EECB-22B9-1B088A99C847}"/>
              </a:ext>
            </a:extLst>
          </p:cNvPr>
          <p:cNvSpPr/>
          <p:nvPr/>
        </p:nvSpPr>
        <p:spPr>
          <a:xfrm>
            <a:off x="8853015" y="1022630"/>
            <a:ext cx="158524" cy="145381"/>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8D646A4D-CC32-A2E5-E15E-86ADAA4CCF64}"/>
              </a:ext>
            </a:extLst>
          </p:cNvPr>
          <p:cNvSpPr/>
          <p:nvPr/>
        </p:nvSpPr>
        <p:spPr>
          <a:xfrm>
            <a:off x="8554382" y="1150273"/>
            <a:ext cx="158524" cy="145381"/>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D698BD48-EB5C-A666-7825-F804B08C1191}"/>
              </a:ext>
            </a:extLst>
          </p:cNvPr>
          <p:cNvSpPr/>
          <p:nvPr/>
        </p:nvSpPr>
        <p:spPr>
          <a:xfrm>
            <a:off x="9595500" y="731432"/>
            <a:ext cx="158524" cy="145381"/>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A096FB10-9F92-F3B3-B3F4-DDE49C46E4CA}"/>
              </a:ext>
            </a:extLst>
          </p:cNvPr>
          <p:cNvSpPr/>
          <p:nvPr/>
        </p:nvSpPr>
        <p:spPr>
          <a:xfrm>
            <a:off x="5706083" y="1469291"/>
            <a:ext cx="158524" cy="145381"/>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EC09202B-E309-EE24-E1C2-85B697DDAA16}"/>
              </a:ext>
            </a:extLst>
          </p:cNvPr>
          <p:cNvSpPr/>
          <p:nvPr/>
        </p:nvSpPr>
        <p:spPr>
          <a:xfrm>
            <a:off x="6540729" y="1047727"/>
            <a:ext cx="158524" cy="145381"/>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C25289B7-1A3C-4E92-F87F-95E44C23A987}"/>
              </a:ext>
            </a:extLst>
          </p:cNvPr>
          <p:cNvSpPr/>
          <p:nvPr/>
        </p:nvSpPr>
        <p:spPr>
          <a:xfrm>
            <a:off x="4726055" y="820997"/>
            <a:ext cx="158524" cy="145381"/>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Rounded Corners 13">
            <a:extLst>
              <a:ext uri="{FF2B5EF4-FFF2-40B4-BE49-F238E27FC236}">
                <a16:creationId xmlns:a16="http://schemas.microsoft.com/office/drawing/2014/main" id="{10B34261-E737-629C-434B-810DA64544F1}"/>
              </a:ext>
            </a:extLst>
          </p:cNvPr>
          <p:cNvSpPr/>
          <p:nvPr/>
        </p:nvSpPr>
        <p:spPr>
          <a:xfrm>
            <a:off x="4888002" y="1749971"/>
            <a:ext cx="158524" cy="145381"/>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2124F7E4-E510-5C1F-152C-050F474FDD9A}"/>
              </a:ext>
            </a:extLst>
          </p:cNvPr>
          <p:cNvSpPr/>
          <p:nvPr/>
        </p:nvSpPr>
        <p:spPr>
          <a:xfrm>
            <a:off x="9132096" y="4213670"/>
            <a:ext cx="158524" cy="145381"/>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DF55DD18-7487-D1CD-E5F8-B20A8538FCAC}"/>
              </a:ext>
            </a:extLst>
          </p:cNvPr>
          <p:cNvSpPr/>
          <p:nvPr/>
        </p:nvSpPr>
        <p:spPr>
          <a:xfrm>
            <a:off x="11248000" y="2944178"/>
            <a:ext cx="158524" cy="145381"/>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ADE27244-AF0A-D02E-CD7A-CE98514F5749}"/>
              </a:ext>
            </a:extLst>
          </p:cNvPr>
          <p:cNvSpPr/>
          <p:nvPr/>
        </p:nvSpPr>
        <p:spPr>
          <a:xfrm>
            <a:off x="11327262" y="4140979"/>
            <a:ext cx="158524" cy="145381"/>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44C2F802-0369-7E22-FCFA-14A15E271EFB}"/>
              </a:ext>
            </a:extLst>
          </p:cNvPr>
          <p:cNvSpPr/>
          <p:nvPr/>
        </p:nvSpPr>
        <p:spPr>
          <a:xfrm>
            <a:off x="11086039" y="893688"/>
            <a:ext cx="158524" cy="145381"/>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F5D1D577-EA7B-B0C6-9AD6-B3F880950DBF}"/>
              </a:ext>
            </a:extLst>
          </p:cNvPr>
          <p:cNvSpPr/>
          <p:nvPr/>
        </p:nvSpPr>
        <p:spPr>
          <a:xfrm>
            <a:off x="7857114" y="5956668"/>
            <a:ext cx="158524" cy="145381"/>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1A1DCBC5-022E-43A4-8B23-8D7F3417B772}"/>
              </a:ext>
            </a:extLst>
          </p:cNvPr>
          <p:cNvSpPr/>
          <p:nvPr/>
        </p:nvSpPr>
        <p:spPr>
          <a:xfrm>
            <a:off x="7342248" y="5956668"/>
            <a:ext cx="158524" cy="145381"/>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722FECE4-88EE-4CB8-8413-CCE799C9BB88}"/>
              </a:ext>
            </a:extLst>
          </p:cNvPr>
          <p:cNvGrpSpPr/>
          <p:nvPr/>
        </p:nvGrpSpPr>
        <p:grpSpPr>
          <a:xfrm>
            <a:off x="6312152" y="2321017"/>
            <a:ext cx="158524" cy="145381"/>
            <a:chOff x="6312152" y="2321017"/>
            <a:chExt cx="158524" cy="145381"/>
          </a:xfrm>
          <a:solidFill>
            <a:srgbClr val="7030A0"/>
          </a:solidFill>
        </p:grpSpPr>
        <p:sp>
          <p:nvSpPr>
            <p:cNvPr id="3" name="Rectangle: Rounded Corners 2">
              <a:extLst>
                <a:ext uri="{FF2B5EF4-FFF2-40B4-BE49-F238E27FC236}">
                  <a16:creationId xmlns:a16="http://schemas.microsoft.com/office/drawing/2014/main" id="{DFCDC418-3883-C367-459F-8874441A976B}"/>
                </a:ext>
              </a:extLst>
            </p:cNvPr>
            <p:cNvSpPr/>
            <p:nvPr/>
          </p:nvSpPr>
          <p:spPr>
            <a:xfrm>
              <a:off x="6312152" y="2321017"/>
              <a:ext cx="158524" cy="145381"/>
            </a:xfrm>
            <a:prstGeom prst="round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miley Face 9">
              <a:extLst>
                <a:ext uri="{FF2B5EF4-FFF2-40B4-BE49-F238E27FC236}">
                  <a16:creationId xmlns:a16="http://schemas.microsoft.com/office/drawing/2014/main" id="{6103FFA5-CB77-4743-887A-FE6CD9C53CE2}"/>
                </a:ext>
              </a:extLst>
            </p:cNvPr>
            <p:cNvSpPr/>
            <p:nvPr/>
          </p:nvSpPr>
          <p:spPr>
            <a:xfrm>
              <a:off x="6312152" y="2321017"/>
              <a:ext cx="158524" cy="145381"/>
            </a:xfrm>
            <a:prstGeom prst="smileyFace">
              <a:avLst/>
            </a:prstGeom>
            <a:solidFill>
              <a:srgbClr val="C0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6" name="Group 25">
            <a:extLst>
              <a:ext uri="{FF2B5EF4-FFF2-40B4-BE49-F238E27FC236}">
                <a16:creationId xmlns:a16="http://schemas.microsoft.com/office/drawing/2014/main" id="{4CD1A337-46B7-4097-8A4B-00812C7090E4}"/>
              </a:ext>
            </a:extLst>
          </p:cNvPr>
          <p:cNvGrpSpPr/>
          <p:nvPr/>
        </p:nvGrpSpPr>
        <p:grpSpPr>
          <a:xfrm>
            <a:off x="706214" y="6069152"/>
            <a:ext cx="158524" cy="145381"/>
            <a:chOff x="6312152" y="2321017"/>
            <a:chExt cx="158524" cy="145381"/>
          </a:xfrm>
          <a:solidFill>
            <a:srgbClr val="C00000"/>
          </a:solidFill>
        </p:grpSpPr>
        <p:sp>
          <p:nvSpPr>
            <p:cNvPr id="27" name="Rectangle: Rounded Corners 26">
              <a:extLst>
                <a:ext uri="{FF2B5EF4-FFF2-40B4-BE49-F238E27FC236}">
                  <a16:creationId xmlns:a16="http://schemas.microsoft.com/office/drawing/2014/main" id="{EB008F34-E002-4DE3-A6F8-56A2396FA19B}"/>
                </a:ext>
              </a:extLst>
            </p:cNvPr>
            <p:cNvSpPr/>
            <p:nvPr/>
          </p:nvSpPr>
          <p:spPr>
            <a:xfrm>
              <a:off x="6312152" y="2321017"/>
              <a:ext cx="158524" cy="145381"/>
            </a:xfrm>
            <a:prstGeom prst="round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Smiley Face 27">
              <a:extLst>
                <a:ext uri="{FF2B5EF4-FFF2-40B4-BE49-F238E27FC236}">
                  <a16:creationId xmlns:a16="http://schemas.microsoft.com/office/drawing/2014/main" id="{9B21871E-C0D5-4A28-9F6D-625550C257DD}"/>
                </a:ext>
              </a:extLst>
            </p:cNvPr>
            <p:cNvSpPr/>
            <p:nvPr/>
          </p:nvSpPr>
          <p:spPr>
            <a:xfrm>
              <a:off x="6312152" y="2321017"/>
              <a:ext cx="158524" cy="145381"/>
            </a:xfrm>
            <a:prstGeom prst="smileyFac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5" name="Picture 24">
            <a:extLst>
              <a:ext uri="{FF2B5EF4-FFF2-40B4-BE49-F238E27FC236}">
                <a16:creationId xmlns:a16="http://schemas.microsoft.com/office/drawing/2014/main" id="{5FC02124-4E3D-4F8A-89EC-853EE6FB6611}"/>
              </a:ext>
            </a:extLst>
          </p:cNvPr>
          <p:cNvPicPr>
            <a:picLocks noChangeAspect="1"/>
          </p:cNvPicPr>
          <p:nvPr/>
        </p:nvPicPr>
        <p:blipFill>
          <a:blip r:embed="rId3"/>
          <a:stretch>
            <a:fillRect/>
          </a:stretch>
        </p:blipFill>
        <p:spPr>
          <a:xfrm>
            <a:off x="706214" y="6350120"/>
            <a:ext cx="170703" cy="158510"/>
          </a:xfrm>
          <a:prstGeom prst="rect">
            <a:avLst/>
          </a:prstGeom>
        </p:spPr>
      </p:pic>
      <p:sp>
        <p:nvSpPr>
          <p:cNvPr id="30" name="TextBox 29">
            <a:extLst>
              <a:ext uri="{FF2B5EF4-FFF2-40B4-BE49-F238E27FC236}">
                <a16:creationId xmlns:a16="http://schemas.microsoft.com/office/drawing/2014/main" id="{EC53A9D4-43BC-42CC-BD3E-4F7B055C143F}"/>
              </a:ext>
            </a:extLst>
          </p:cNvPr>
          <p:cNvSpPr txBox="1"/>
          <p:nvPr/>
        </p:nvSpPr>
        <p:spPr>
          <a:xfrm>
            <a:off x="864738" y="5967920"/>
            <a:ext cx="2275858" cy="646331"/>
          </a:xfrm>
          <a:prstGeom prst="rect">
            <a:avLst/>
          </a:prstGeom>
          <a:noFill/>
        </p:spPr>
        <p:txBody>
          <a:bodyPr wrap="square" rtlCol="0">
            <a:spAutoFit/>
          </a:bodyPr>
          <a:lstStyle/>
          <a:p>
            <a:r>
              <a:rPr lang="en-US" dirty="0"/>
              <a:t>Meridian Brush </a:t>
            </a:r>
          </a:p>
          <a:p>
            <a:r>
              <a:rPr lang="en-US" dirty="0"/>
              <a:t>Mutual Aid Brush</a:t>
            </a:r>
          </a:p>
        </p:txBody>
      </p:sp>
      <p:grpSp>
        <p:nvGrpSpPr>
          <p:cNvPr id="37" name="Group 36">
            <a:extLst>
              <a:ext uri="{FF2B5EF4-FFF2-40B4-BE49-F238E27FC236}">
                <a16:creationId xmlns:a16="http://schemas.microsoft.com/office/drawing/2014/main" id="{2B062866-D332-42DE-91EA-7ED5F6C09CE8}"/>
              </a:ext>
            </a:extLst>
          </p:cNvPr>
          <p:cNvGrpSpPr/>
          <p:nvPr/>
        </p:nvGrpSpPr>
        <p:grpSpPr>
          <a:xfrm>
            <a:off x="8555766" y="5286218"/>
            <a:ext cx="158524" cy="145381"/>
            <a:chOff x="6312152" y="2321017"/>
            <a:chExt cx="158524" cy="145381"/>
          </a:xfrm>
          <a:solidFill>
            <a:srgbClr val="7030A0"/>
          </a:solidFill>
        </p:grpSpPr>
        <p:sp>
          <p:nvSpPr>
            <p:cNvPr id="38" name="Rectangle: Rounded Corners 37">
              <a:extLst>
                <a:ext uri="{FF2B5EF4-FFF2-40B4-BE49-F238E27FC236}">
                  <a16:creationId xmlns:a16="http://schemas.microsoft.com/office/drawing/2014/main" id="{6A9801FE-BC56-4EA2-9922-3F8796533488}"/>
                </a:ext>
              </a:extLst>
            </p:cNvPr>
            <p:cNvSpPr/>
            <p:nvPr/>
          </p:nvSpPr>
          <p:spPr>
            <a:xfrm>
              <a:off x="6312152" y="2321017"/>
              <a:ext cx="158524" cy="145381"/>
            </a:xfrm>
            <a:prstGeom prst="round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Smiley Face 38">
              <a:extLst>
                <a:ext uri="{FF2B5EF4-FFF2-40B4-BE49-F238E27FC236}">
                  <a16:creationId xmlns:a16="http://schemas.microsoft.com/office/drawing/2014/main" id="{15B51B2C-0155-4FE4-95DC-004E3B8F8A5E}"/>
                </a:ext>
              </a:extLst>
            </p:cNvPr>
            <p:cNvSpPr/>
            <p:nvPr/>
          </p:nvSpPr>
          <p:spPr>
            <a:xfrm>
              <a:off x="6312152" y="2321017"/>
              <a:ext cx="158524" cy="145381"/>
            </a:xfrm>
            <a:prstGeom prst="smileyFace">
              <a:avLst/>
            </a:prstGeom>
            <a:solidFill>
              <a:srgbClr val="C0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0" name="Group 39">
            <a:extLst>
              <a:ext uri="{FF2B5EF4-FFF2-40B4-BE49-F238E27FC236}">
                <a16:creationId xmlns:a16="http://schemas.microsoft.com/office/drawing/2014/main" id="{4FAE543C-D2C2-4F62-B064-CB775004AD7C}"/>
              </a:ext>
            </a:extLst>
          </p:cNvPr>
          <p:cNvGrpSpPr/>
          <p:nvPr/>
        </p:nvGrpSpPr>
        <p:grpSpPr>
          <a:xfrm>
            <a:off x="703858" y="6071491"/>
            <a:ext cx="158524" cy="145381"/>
            <a:chOff x="6312152" y="2321017"/>
            <a:chExt cx="158524" cy="145381"/>
          </a:xfrm>
          <a:solidFill>
            <a:srgbClr val="7030A0"/>
          </a:solidFill>
        </p:grpSpPr>
        <p:sp>
          <p:nvSpPr>
            <p:cNvPr id="41" name="Rectangle: Rounded Corners 40">
              <a:extLst>
                <a:ext uri="{FF2B5EF4-FFF2-40B4-BE49-F238E27FC236}">
                  <a16:creationId xmlns:a16="http://schemas.microsoft.com/office/drawing/2014/main" id="{203C545C-C8E4-4319-B057-7847158E33FD}"/>
                </a:ext>
              </a:extLst>
            </p:cNvPr>
            <p:cNvSpPr/>
            <p:nvPr/>
          </p:nvSpPr>
          <p:spPr>
            <a:xfrm>
              <a:off x="6312152" y="2321017"/>
              <a:ext cx="158524" cy="145381"/>
            </a:xfrm>
            <a:prstGeom prst="round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Smiley Face 41">
              <a:extLst>
                <a:ext uri="{FF2B5EF4-FFF2-40B4-BE49-F238E27FC236}">
                  <a16:creationId xmlns:a16="http://schemas.microsoft.com/office/drawing/2014/main" id="{889D2554-CFA5-43DC-B7B0-033E4BB420E0}"/>
                </a:ext>
              </a:extLst>
            </p:cNvPr>
            <p:cNvSpPr/>
            <p:nvPr/>
          </p:nvSpPr>
          <p:spPr>
            <a:xfrm>
              <a:off x="6312152" y="2321017"/>
              <a:ext cx="158524" cy="145381"/>
            </a:xfrm>
            <a:prstGeom prst="smileyFace">
              <a:avLst/>
            </a:prstGeom>
            <a:solidFill>
              <a:srgbClr val="C0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830087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0C22D-65D9-4525-BA34-0F412D220A51}"/>
              </a:ext>
            </a:extLst>
          </p:cNvPr>
          <p:cNvSpPr>
            <a:spLocks noGrp="1"/>
          </p:cNvSpPr>
          <p:nvPr>
            <p:ph type="title"/>
          </p:nvPr>
        </p:nvSpPr>
        <p:spPr/>
        <p:txBody>
          <a:bodyPr/>
          <a:lstStyle/>
          <a:p>
            <a:r>
              <a:rPr lang="en-US" dirty="0"/>
              <a:t>Heavy Equipment and Aircrafts</a:t>
            </a:r>
          </a:p>
        </p:txBody>
      </p:sp>
      <p:pic>
        <p:nvPicPr>
          <p:cNvPr id="1026" name="Picture 2" descr="Radio headsets for dozer operators - Wildfire Today">
            <a:extLst>
              <a:ext uri="{FF2B5EF4-FFF2-40B4-BE49-F238E27FC236}">
                <a16:creationId xmlns:a16="http://schemas.microsoft.com/office/drawing/2014/main" id="{5BD01571-97E0-4E6D-B195-0FD2F2E04D0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408982" y="1262095"/>
            <a:ext cx="4629926" cy="308661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ixed wing Archives - Page 3 of 193 - Fire Aviation">
            <a:extLst>
              <a:ext uri="{FF2B5EF4-FFF2-40B4-BE49-F238E27FC236}">
                <a16:creationId xmlns:a16="http://schemas.microsoft.com/office/drawing/2014/main" id="{2F2720F4-6C9B-4DB1-87BC-F61E244B56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8982" y="4080044"/>
            <a:ext cx="4629926" cy="277795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75659F5-AAB8-43B5-8E60-628D8C34D335}"/>
              </a:ext>
            </a:extLst>
          </p:cNvPr>
          <p:cNvSpPr txBox="1"/>
          <p:nvPr/>
        </p:nvSpPr>
        <p:spPr>
          <a:xfrm>
            <a:off x="372140" y="1616150"/>
            <a:ext cx="6182832" cy="3170099"/>
          </a:xfrm>
          <a:prstGeom prst="rect">
            <a:avLst/>
          </a:prstGeom>
          <a:noFill/>
        </p:spPr>
        <p:txBody>
          <a:bodyPr wrap="square" rtlCol="0">
            <a:spAutoFit/>
          </a:bodyPr>
          <a:lstStyle/>
          <a:p>
            <a:pPr algn="just"/>
            <a:r>
              <a:rPr lang="en-US" sz="2000" dirty="0"/>
              <a:t>We have the potential to not only work with different engines, but Dozers and Airtankers and helicopters as well</a:t>
            </a:r>
          </a:p>
          <a:p>
            <a:pPr algn="just"/>
            <a:endParaRPr lang="en-US" sz="2000" dirty="0"/>
          </a:p>
          <a:p>
            <a:pPr algn="just"/>
            <a:r>
              <a:rPr lang="en-US" sz="2000" dirty="0"/>
              <a:t>Even if you and your crew are not directly communicating with the air tankers, ensure you are scanning the proper Air to Ground Frequencies when aircraft are present</a:t>
            </a:r>
          </a:p>
          <a:p>
            <a:pPr algn="just"/>
            <a:endParaRPr lang="en-US" sz="2000" dirty="0"/>
          </a:p>
          <a:p>
            <a:pPr algn="just"/>
            <a:endParaRPr lang="en-US" sz="2000" dirty="0"/>
          </a:p>
          <a:p>
            <a:pPr algn="just"/>
            <a:endParaRPr lang="en-US" sz="2000" dirty="0"/>
          </a:p>
          <a:p>
            <a:pPr algn="just"/>
            <a:endParaRPr lang="en-US" sz="2000" dirty="0"/>
          </a:p>
        </p:txBody>
      </p:sp>
    </p:spTree>
    <p:extLst>
      <p:ext uri="{BB962C8B-B14F-4D97-AF65-F5344CB8AC3E}">
        <p14:creationId xmlns:p14="http://schemas.microsoft.com/office/powerpoint/2010/main" val="1158754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B65AB-6DE2-CFA0-2614-E7C31A6A132B}"/>
              </a:ext>
            </a:extLst>
          </p:cNvPr>
          <p:cNvSpPr>
            <a:spLocks noGrp="1"/>
          </p:cNvSpPr>
          <p:nvPr>
            <p:ph type="title"/>
          </p:nvPr>
        </p:nvSpPr>
        <p:spPr/>
        <p:txBody>
          <a:bodyPr/>
          <a:lstStyle/>
          <a:p>
            <a:r>
              <a:rPr lang="en-US" dirty="0"/>
              <a:t>Our Brush Rigs</a:t>
            </a:r>
          </a:p>
        </p:txBody>
      </p:sp>
      <p:pic>
        <p:nvPicPr>
          <p:cNvPr id="2050" name="Picture 2" descr="Image preview">
            <a:extLst>
              <a:ext uri="{FF2B5EF4-FFF2-40B4-BE49-F238E27FC236}">
                <a16:creationId xmlns:a16="http://schemas.microsoft.com/office/drawing/2014/main" id="{40B74335-DCFF-D6E1-5AD5-6A98CC501F9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0800" y="1960563"/>
            <a:ext cx="6045200" cy="45339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preview">
            <a:extLst>
              <a:ext uri="{FF2B5EF4-FFF2-40B4-BE49-F238E27FC236}">
                <a16:creationId xmlns:a16="http://schemas.microsoft.com/office/drawing/2014/main" id="{37020C53-A943-9CAC-7BE1-9BE8F73B76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9717" y="95250"/>
            <a:ext cx="5992283" cy="449421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170323A-FD41-3393-CF63-8B82F015DE2F}"/>
              </a:ext>
            </a:extLst>
          </p:cNvPr>
          <p:cNvSpPr txBox="1"/>
          <p:nvPr/>
        </p:nvSpPr>
        <p:spPr>
          <a:xfrm>
            <a:off x="6163111" y="5023187"/>
            <a:ext cx="5992283" cy="677108"/>
          </a:xfrm>
          <a:prstGeom prst="rect">
            <a:avLst/>
          </a:prstGeom>
          <a:noFill/>
        </p:spPr>
        <p:txBody>
          <a:bodyPr wrap="square" rtlCol="0">
            <a:spAutoFit/>
          </a:bodyPr>
          <a:lstStyle/>
          <a:p>
            <a:r>
              <a:rPr lang="en-US" sz="2000" dirty="0"/>
              <a:t>2 Type 6 Brush Rigs, Each used for pump and roll tactic.</a:t>
            </a:r>
          </a:p>
          <a:p>
            <a:endParaRPr lang="en-US" dirty="0"/>
          </a:p>
        </p:txBody>
      </p:sp>
    </p:spTree>
    <p:extLst>
      <p:ext uri="{BB962C8B-B14F-4D97-AF65-F5344CB8AC3E}">
        <p14:creationId xmlns:p14="http://schemas.microsoft.com/office/powerpoint/2010/main" val="587914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7942A4C-4413-617D-6BA8-03698F0DCB7D}"/>
              </a:ext>
            </a:extLst>
          </p:cNvPr>
          <p:cNvSpPr txBox="1"/>
          <p:nvPr/>
        </p:nvSpPr>
        <p:spPr>
          <a:xfrm>
            <a:off x="630936" y="2660904"/>
            <a:ext cx="4818888" cy="3547872"/>
          </a:xfrm>
          <a:prstGeom prst="rect">
            <a:avLst/>
          </a:prstGeom>
        </p:spPr>
        <p:txBody>
          <a:bodyPr vert="horz" lIns="91440" tIns="45720" rIns="91440" bIns="45720" rtlCol="0" anchor="t">
            <a:normAutofit/>
          </a:bodyPr>
          <a:lstStyle/>
          <a:p>
            <a:pPr indent="-228600" defTabSz="914400">
              <a:lnSpc>
                <a:spcPct val="90000"/>
              </a:lnSpc>
              <a:spcAft>
                <a:spcPts val="600"/>
              </a:spcAft>
              <a:buFont typeface="Arial" panose="020B0604020202020204" pitchFamily="34" charset="0"/>
              <a:buChar char="•"/>
            </a:pPr>
            <a:r>
              <a:rPr lang="en-US" sz="2200" dirty="0"/>
              <a:t>1 Ton or larger pickup truck with a skid mounted unit that has a pump supplied by a 4-cycle motor. </a:t>
            </a:r>
          </a:p>
          <a:p>
            <a:pPr indent="-228600" defTabSz="914400">
              <a:lnSpc>
                <a:spcPct val="90000"/>
              </a:lnSpc>
              <a:spcAft>
                <a:spcPts val="600"/>
              </a:spcAft>
              <a:buFont typeface="Arial" panose="020B0604020202020204" pitchFamily="34" charset="0"/>
              <a:buChar char="•"/>
            </a:pPr>
            <a:r>
              <a:rPr lang="en-US" sz="2200" dirty="0"/>
              <a:t>Both Rigs have 300 gallon water capacity as well as class A foam capability and strictly wildland hose.</a:t>
            </a:r>
          </a:p>
          <a:p>
            <a:pPr defTabSz="914400">
              <a:lnSpc>
                <a:spcPct val="90000"/>
              </a:lnSpc>
              <a:spcAft>
                <a:spcPts val="600"/>
              </a:spcAft>
            </a:pPr>
            <a:r>
              <a:rPr lang="en-US" sz="2200" dirty="0"/>
              <a:t> </a:t>
            </a:r>
          </a:p>
        </p:txBody>
      </p:sp>
      <p:pic>
        <p:nvPicPr>
          <p:cNvPr id="3074" name="Picture 2" descr="Image preview">
            <a:extLst>
              <a:ext uri="{FF2B5EF4-FFF2-40B4-BE49-F238E27FC236}">
                <a16:creationId xmlns:a16="http://schemas.microsoft.com/office/drawing/2014/main" id="{84E9901E-F1C3-EF95-B466-CBB0B192673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099048" y="1381887"/>
            <a:ext cx="5458968" cy="4094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3549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CF805-C7EE-9E76-D2AE-A17E566C0DF7}"/>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5400" kern="1200">
                <a:solidFill>
                  <a:schemeClr val="tx1"/>
                </a:solidFill>
                <a:latin typeface="+mj-lt"/>
                <a:ea typeface="+mj-ea"/>
                <a:cs typeface="+mj-cs"/>
              </a:rPr>
              <a:t>Nozzles</a:t>
            </a:r>
          </a:p>
        </p:txBody>
      </p:sp>
      <p:pic>
        <p:nvPicPr>
          <p:cNvPr id="4098" name="Picture 2" descr="TFT Legacy 1&quot; Quadrafog Nozzle Tip - 5, 10, 24, 40 GPM @ 100 PSI">
            <a:extLst>
              <a:ext uri="{FF2B5EF4-FFF2-40B4-BE49-F238E27FC236}">
                <a16:creationId xmlns:a16="http://schemas.microsoft.com/office/drawing/2014/main" id="{057D244C-0491-00A4-B1AA-66F8DF4ECB6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099048" y="1545656"/>
            <a:ext cx="5458968" cy="376668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CE52529-F117-2E32-D882-BFB4A1FF31F9}"/>
              </a:ext>
            </a:extLst>
          </p:cNvPr>
          <p:cNvSpPr txBox="1"/>
          <p:nvPr/>
        </p:nvSpPr>
        <p:spPr>
          <a:xfrm>
            <a:off x="630936" y="2660904"/>
            <a:ext cx="4818888" cy="3547872"/>
          </a:xfrm>
          <a:prstGeom prst="rect">
            <a:avLst/>
          </a:prstGeom>
        </p:spPr>
        <p:txBody>
          <a:bodyPr vert="horz" lIns="91440" tIns="45720" rIns="91440" bIns="45720" rtlCol="0" anchor="t">
            <a:normAutofit/>
          </a:bodyPr>
          <a:lstStyle/>
          <a:p>
            <a:pPr indent="-228600" defTabSz="914400">
              <a:lnSpc>
                <a:spcPct val="90000"/>
              </a:lnSpc>
              <a:spcAft>
                <a:spcPts val="600"/>
              </a:spcAft>
              <a:buFont typeface="Arial" panose="020B0604020202020204" pitchFamily="34" charset="0"/>
              <a:buChar char="•"/>
            </a:pPr>
            <a:r>
              <a:rPr lang="en-US" sz="2200" dirty="0"/>
              <a:t>Quadra Fog Nozzle with selectable gallonage.</a:t>
            </a:r>
          </a:p>
          <a:p>
            <a:pPr indent="-228600" defTabSz="914400">
              <a:lnSpc>
                <a:spcPct val="90000"/>
              </a:lnSpc>
              <a:spcAft>
                <a:spcPts val="600"/>
              </a:spcAft>
              <a:buFont typeface="Arial" panose="020B0604020202020204" pitchFamily="34" charset="0"/>
              <a:buChar char="•"/>
            </a:pPr>
            <a:r>
              <a:rPr lang="en-US" sz="2200" dirty="0"/>
              <a:t>The nozzles on the brush rig can do 10-24 GPM. </a:t>
            </a:r>
            <a:br>
              <a:rPr lang="en-US" sz="2200" dirty="0"/>
            </a:br>
            <a:r>
              <a:rPr lang="en-US" sz="2200" dirty="0"/>
              <a:t>The nozzles on the Structure engine hose packs can do 5, 10, 24, 40 GPM, this is due to the larger tank capacity. Structure engines carry 750 Gallons or more, so water conservation isn’t as much of an issue. </a:t>
            </a:r>
          </a:p>
        </p:txBody>
      </p:sp>
    </p:spTree>
    <p:extLst>
      <p:ext uri="{BB962C8B-B14F-4D97-AF65-F5344CB8AC3E}">
        <p14:creationId xmlns:p14="http://schemas.microsoft.com/office/powerpoint/2010/main" val="3629171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2328F-A808-512A-95B4-83415694728D}"/>
              </a:ext>
            </a:extLst>
          </p:cNvPr>
          <p:cNvSpPr>
            <a:spLocks noGrp="1"/>
          </p:cNvSpPr>
          <p:nvPr>
            <p:ph type="title"/>
          </p:nvPr>
        </p:nvSpPr>
        <p:spPr>
          <a:xfrm>
            <a:off x="630936" y="640080"/>
            <a:ext cx="4818888" cy="1481328"/>
          </a:xfrm>
        </p:spPr>
        <p:txBody>
          <a:bodyPr anchor="b">
            <a:normAutofit/>
          </a:bodyPr>
          <a:lstStyle/>
          <a:p>
            <a:r>
              <a:rPr lang="en-US" sz="5400"/>
              <a:t>Tools</a:t>
            </a:r>
          </a:p>
        </p:txBody>
      </p:sp>
      <p:sp>
        <p:nvSpPr>
          <p:cNvPr id="3" name="Content Placeholder 2">
            <a:extLst>
              <a:ext uri="{FF2B5EF4-FFF2-40B4-BE49-F238E27FC236}">
                <a16:creationId xmlns:a16="http://schemas.microsoft.com/office/drawing/2014/main" id="{5589EB10-EC11-1B81-C44B-7CEF1676EB48}"/>
              </a:ext>
            </a:extLst>
          </p:cNvPr>
          <p:cNvSpPr>
            <a:spLocks noGrp="1"/>
          </p:cNvSpPr>
          <p:nvPr>
            <p:ph idx="1"/>
          </p:nvPr>
        </p:nvSpPr>
        <p:spPr>
          <a:xfrm>
            <a:off x="630936" y="2660904"/>
            <a:ext cx="4818888" cy="3547872"/>
          </a:xfrm>
        </p:spPr>
        <p:txBody>
          <a:bodyPr anchor="t">
            <a:normAutofit/>
          </a:bodyPr>
          <a:lstStyle/>
          <a:p>
            <a:pPr marL="0" indent="0">
              <a:buNone/>
            </a:pPr>
            <a:r>
              <a:rPr lang="en-US" sz="2200" dirty="0"/>
              <a:t>Our Brush rigs have limited tools, but we do have the ability to dig line.</a:t>
            </a:r>
          </a:p>
          <a:p>
            <a:pPr marL="0" indent="0">
              <a:buNone/>
            </a:pPr>
            <a:r>
              <a:rPr lang="en-US" sz="2200" dirty="0"/>
              <a:t> 2 </a:t>
            </a:r>
            <a:r>
              <a:rPr lang="en-US" sz="2200" dirty="0" err="1"/>
              <a:t>Pulaskis</a:t>
            </a:r>
            <a:r>
              <a:rPr lang="en-US" sz="2200" dirty="0"/>
              <a:t> (scraping and cutting)</a:t>
            </a:r>
          </a:p>
          <a:p>
            <a:pPr marL="0" indent="0">
              <a:buNone/>
            </a:pPr>
            <a:r>
              <a:rPr lang="en-US" sz="2200" dirty="0"/>
              <a:t> 2 </a:t>
            </a:r>
            <a:r>
              <a:rPr lang="en-US" sz="2200" dirty="0" err="1"/>
              <a:t>McClouds</a:t>
            </a:r>
            <a:r>
              <a:rPr lang="en-US" sz="2200" dirty="0"/>
              <a:t> (Scrapers) </a:t>
            </a:r>
          </a:p>
          <a:p>
            <a:pPr marL="0" indent="0">
              <a:buNone/>
            </a:pPr>
            <a:r>
              <a:rPr lang="en-US" sz="2200" dirty="0"/>
              <a:t>2 Shovels (Digging) </a:t>
            </a:r>
          </a:p>
          <a:p>
            <a:pPr marL="0" indent="0">
              <a:buNone/>
            </a:pPr>
            <a:r>
              <a:rPr lang="en-US" sz="2200" dirty="0"/>
              <a:t>1 chain saw with Wood chain</a:t>
            </a:r>
          </a:p>
          <a:p>
            <a:pPr marL="0" indent="0">
              <a:buNone/>
            </a:pPr>
            <a:r>
              <a:rPr lang="en-US" sz="2200" dirty="0"/>
              <a:t>1 Bolt Cutter to gain access</a:t>
            </a:r>
          </a:p>
          <a:p>
            <a:pPr marL="0" indent="0">
              <a:buNone/>
            </a:pPr>
            <a:r>
              <a:rPr lang="en-US" sz="2200" dirty="0"/>
              <a:t>Multiple Fuzees </a:t>
            </a:r>
          </a:p>
        </p:txBody>
      </p:sp>
      <p:pic>
        <p:nvPicPr>
          <p:cNvPr id="5122" name="Picture 2" descr="Four Bees: USFS McCleod Tool, Wildland Fire Fighting Tool, U.S.F.S. US Forest Service, Early ...">
            <a:extLst>
              <a:ext uri="{FF2B5EF4-FFF2-40B4-BE49-F238E27FC236}">
                <a16:creationId xmlns:a16="http://schemas.microsoft.com/office/drawing/2014/main" id="{C65A072B-9A9F-7B0A-4D9B-A27C82EBC63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9048" y="1381887"/>
            <a:ext cx="5458968" cy="4094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0307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9761B-6F05-CF89-0E6F-F75355BA95E0}"/>
              </a:ext>
            </a:extLst>
          </p:cNvPr>
          <p:cNvSpPr>
            <a:spLocks noGrp="1"/>
          </p:cNvSpPr>
          <p:nvPr>
            <p:ph type="title"/>
          </p:nvPr>
        </p:nvSpPr>
        <p:spPr>
          <a:xfrm>
            <a:off x="630936" y="640080"/>
            <a:ext cx="4818888" cy="1481328"/>
          </a:xfrm>
        </p:spPr>
        <p:txBody>
          <a:bodyPr anchor="b">
            <a:normAutofit/>
          </a:bodyPr>
          <a:lstStyle/>
          <a:p>
            <a:r>
              <a:rPr lang="en-US" sz="5400"/>
              <a:t>L.C.E.S</a:t>
            </a:r>
          </a:p>
        </p:txBody>
      </p:sp>
      <p:sp>
        <p:nvSpPr>
          <p:cNvPr id="3" name="Content Placeholder 2">
            <a:extLst>
              <a:ext uri="{FF2B5EF4-FFF2-40B4-BE49-F238E27FC236}">
                <a16:creationId xmlns:a16="http://schemas.microsoft.com/office/drawing/2014/main" id="{9A626ADE-AA1A-BAD4-5906-C64A61BC24D5}"/>
              </a:ext>
            </a:extLst>
          </p:cNvPr>
          <p:cNvSpPr>
            <a:spLocks noGrp="1"/>
          </p:cNvSpPr>
          <p:nvPr>
            <p:ph idx="1"/>
          </p:nvPr>
        </p:nvSpPr>
        <p:spPr>
          <a:xfrm>
            <a:off x="308345" y="2538204"/>
            <a:ext cx="5781558" cy="3940000"/>
          </a:xfrm>
        </p:spPr>
        <p:txBody>
          <a:bodyPr anchor="t">
            <a:noAutofit/>
          </a:bodyPr>
          <a:lstStyle/>
          <a:p>
            <a:pPr marL="0" indent="0">
              <a:buNone/>
            </a:pPr>
            <a:r>
              <a:rPr lang="en-US" sz="2000" dirty="0">
                <a:latin typeface="Calibri (Body)"/>
              </a:rPr>
              <a:t>L.C.E.S. System is the result of analyzing fatalities and near misses for over 20 years of active </a:t>
            </a:r>
            <a:r>
              <a:rPr lang="en-US" sz="2000" dirty="0" err="1">
                <a:latin typeface="Calibri (Body)"/>
              </a:rPr>
              <a:t>fireline</a:t>
            </a:r>
            <a:r>
              <a:rPr lang="en-US" sz="2000" dirty="0">
                <a:latin typeface="Calibri (Body)"/>
              </a:rPr>
              <a:t> suppression duties. NWCG decided that all firefighters should be given an interconnecting view of Lookout(s), Communications(s), Escape routes and Safety zone(s).</a:t>
            </a:r>
          </a:p>
          <a:p>
            <a:pPr marL="0" indent="0">
              <a:buNone/>
            </a:pPr>
            <a:endParaRPr lang="en-US" sz="2000" dirty="0">
              <a:latin typeface="Calibri (Body)"/>
            </a:endParaRPr>
          </a:p>
          <a:p>
            <a:pPr marL="0" indent="0">
              <a:buNone/>
            </a:pPr>
            <a:r>
              <a:rPr lang="en-US" sz="2000" dirty="0">
                <a:latin typeface="Calibri (Body)"/>
              </a:rPr>
              <a:t>LCES is the fundamental safety items that need to be in place before a fire attack may occur. </a:t>
            </a:r>
          </a:p>
        </p:txBody>
      </p:sp>
      <p:pic>
        <p:nvPicPr>
          <p:cNvPr id="37890" name="Picture 2">
            <a:extLst>
              <a:ext uri="{FF2B5EF4-FFF2-40B4-BE49-F238E27FC236}">
                <a16:creationId xmlns:a16="http://schemas.microsoft.com/office/drawing/2014/main" id="{43E2004F-424D-949A-C834-B9530F4BE33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9048" y="699516"/>
            <a:ext cx="5458968" cy="5458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369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C04DF-713B-C05B-DE3E-F9365A37D53D}"/>
              </a:ext>
            </a:extLst>
          </p:cNvPr>
          <p:cNvSpPr>
            <a:spLocks noGrp="1"/>
          </p:cNvSpPr>
          <p:nvPr>
            <p:ph type="title"/>
          </p:nvPr>
        </p:nvSpPr>
        <p:spPr>
          <a:xfrm>
            <a:off x="640080" y="325369"/>
            <a:ext cx="4368602" cy="1956841"/>
          </a:xfrm>
        </p:spPr>
        <p:txBody>
          <a:bodyPr anchor="b">
            <a:normAutofit/>
          </a:bodyPr>
          <a:lstStyle/>
          <a:p>
            <a:r>
              <a:rPr lang="en-US" sz="5400"/>
              <a:t>Look Out</a:t>
            </a:r>
          </a:p>
        </p:txBody>
      </p:sp>
      <p:sp>
        <p:nvSpPr>
          <p:cNvPr id="3" name="Content Placeholder 2">
            <a:extLst>
              <a:ext uri="{FF2B5EF4-FFF2-40B4-BE49-F238E27FC236}">
                <a16:creationId xmlns:a16="http://schemas.microsoft.com/office/drawing/2014/main" id="{5160B1FA-F4B3-3B67-1B63-DBE88227AD2C}"/>
              </a:ext>
            </a:extLst>
          </p:cNvPr>
          <p:cNvSpPr>
            <a:spLocks noGrp="1"/>
          </p:cNvSpPr>
          <p:nvPr>
            <p:ph idx="1"/>
          </p:nvPr>
        </p:nvSpPr>
        <p:spPr>
          <a:xfrm>
            <a:off x="640080" y="2872899"/>
            <a:ext cx="4243589" cy="3320668"/>
          </a:xfrm>
        </p:spPr>
        <p:txBody>
          <a:bodyPr>
            <a:normAutofit/>
          </a:bodyPr>
          <a:lstStyle/>
          <a:p>
            <a:r>
              <a:rPr lang="en-US" sz="2200" dirty="0"/>
              <a:t>The lookout is in a position where both the objective hazard and the firefighters can be seen. </a:t>
            </a:r>
          </a:p>
          <a:p>
            <a:r>
              <a:rPr lang="en-US" sz="2200" dirty="0"/>
              <a:t>Lookouts must be trained to observe the wildland fire environment and recognize and anticipate changes, relaying with the crews when hazards arise to allow crews to reach their safety zones, or less hazardous areas. </a:t>
            </a:r>
          </a:p>
        </p:txBody>
      </p:sp>
      <p:pic>
        <p:nvPicPr>
          <p:cNvPr id="38914" name="Picture 2" descr="Minnesota's Historical Fire Lookout Towers: Scenic Lookout Tower">
            <a:extLst>
              <a:ext uri="{FF2B5EF4-FFF2-40B4-BE49-F238E27FC236}">
                <a16:creationId xmlns:a16="http://schemas.microsoft.com/office/drawing/2014/main" id="{3801C068-F660-B5F1-4821-4F8047E4BBE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055" r="5980"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2498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C04DF-713B-C05B-DE3E-F9365A37D53D}"/>
              </a:ext>
            </a:extLst>
          </p:cNvPr>
          <p:cNvSpPr>
            <a:spLocks noGrp="1"/>
          </p:cNvSpPr>
          <p:nvPr>
            <p:ph type="title"/>
          </p:nvPr>
        </p:nvSpPr>
        <p:spPr>
          <a:xfrm>
            <a:off x="640080" y="325369"/>
            <a:ext cx="4368602" cy="1956841"/>
          </a:xfrm>
        </p:spPr>
        <p:txBody>
          <a:bodyPr anchor="b">
            <a:normAutofit/>
          </a:bodyPr>
          <a:lstStyle/>
          <a:p>
            <a:r>
              <a:rPr lang="en-US" sz="5000" dirty="0"/>
              <a:t>Communication</a:t>
            </a:r>
          </a:p>
        </p:txBody>
      </p:sp>
      <p:sp>
        <p:nvSpPr>
          <p:cNvPr id="3" name="Content Placeholder 2">
            <a:extLst>
              <a:ext uri="{FF2B5EF4-FFF2-40B4-BE49-F238E27FC236}">
                <a16:creationId xmlns:a16="http://schemas.microsoft.com/office/drawing/2014/main" id="{5160B1FA-F4B3-3B67-1B63-DBE88227AD2C}"/>
              </a:ext>
            </a:extLst>
          </p:cNvPr>
          <p:cNvSpPr>
            <a:spLocks noGrp="1"/>
          </p:cNvSpPr>
          <p:nvPr>
            <p:ph idx="1"/>
          </p:nvPr>
        </p:nvSpPr>
        <p:spPr>
          <a:xfrm>
            <a:off x="640080" y="2872899"/>
            <a:ext cx="4243589" cy="3320668"/>
          </a:xfrm>
        </p:spPr>
        <p:txBody>
          <a:bodyPr>
            <a:normAutofit fontScale="92500" lnSpcReduction="10000"/>
          </a:bodyPr>
          <a:lstStyle/>
          <a:p>
            <a:pPr marL="0" indent="0" algn="l">
              <a:buNone/>
            </a:pPr>
            <a:r>
              <a:rPr lang="en-US" sz="2000" b="1" i="0" dirty="0">
                <a:effectLst/>
              </a:rPr>
              <a:t>The Five Communication Responsibilities for all firefighters:</a:t>
            </a:r>
            <a:endParaRPr lang="en-US" sz="2000" b="0" i="0" dirty="0">
              <a:effectLst/>
            </a:endParaRPr>
          </a:p>
          <a:p>
            <a:pPr algn="l">
              <a:buFont typeface="Arial" panose="020B0604020202020204" pitchFamily="34" charset="0"/>
              <a:buChar char="•"/>
            </a:pPr>
            <a:r>
              <a:rPr lang="en-US" sz="2000" b="0" i="0" dirty="0">
                <a:effectLst/>
              </a:rPr>
              <a:t>Brief others as needed.</a:t>
            </a:r>
          </a:p>
          <a:p>
            <a:pPr algn="l">
              <a:buFont typeface="Arial" panose="020B0604020202020204" pitchFamily="34" charset="0"/>
              <a:buChar char="•"/>
            </a:pPr>
            <a:r>
              <a:rPr lang="en-US" sz="2000" b="0" i="0" dirty="0">
                <a:effectLst/>
              </a:rPr>
              <a:t>Debrief your actions.</a:t>
            </a:r>
          </a:p>
          <a:p>
            <a:pPr algn="l">
              <a:buFont typeface="Arial" panose="020B0604020202020204" pitchFamily="34" charset="0"/>
              <a:buChar char="•"/>
            </a:pPr>
            <a:r>
              <a:rPr lang="en-US" sz="2000" b="0" i="0" dirty="0">
                <a:effectLst/>
              </a:rPr>
              <a:t>Communicate hazards to others.</a:t>
            </a:r>
          </a:p>
          <a:p>
            <a:pPr algn="l">
              <a:buFont typeface="Arial" panose="020B0604020202020204" pitchFamily="34" charset="0"/>
              <a:buChar char="•"/>
            </a:pPr>
            <a:r>
              <a:rPr lang="en-US" sz="2000" b="0" i="0" dirty="0">
                <a:effectLst/>
              </a:rPr>
              <a:t>Acknowledge messages.</a:t>
            </a:r>
          </a:p>
          <a:p>
            <a:pPr algn="l">
              <a:buFont typeface="Arial" panose="020B0604020202020204" pitchFamily="34" charset="0"/>
              <a:buChar char="•"/>
            </a:pPr>
            <a:r>
              <a:rPr lang="en-US" sz="2000" b="0" i="0" dirty="0">
                <a:effectLst/>
              </a:rPr>
              <a:t>Ask if you don't know.</a:t>
            </a:r>
          </a:p>
          <a:p>
            <a:pPr marL="0" indent="0">
              <a:buNone/>
            </a:pPr>
            <a:r>
              <a:rPr lang="en-US" sz="2200" dirty="0"/>
              <a:t>Everyone on the fire has a role and responsibility in recognizing and communicating hazards. </a:t>
            </a:r>
          </a:p>
          <a:p>
            <a:pPr marL="0" indent="0">
              <a:buNone/>
            </a:pPr>
            <a:endParaRPr lang="en-US" sz="2200" dirty="0"/>
          </a:p>
        </p:txBody>
      </p:sp>
      <p:pic>
        <p:nvPicPr>
          <p:cNvPr id="39938" name="Picture 2" descr="Wildland Fire Radio Standards and Use Subcommittee | NWCG">
            <a:extLst>
              <a:ext uri="{FF2B5EF4-FFF2-40B4-BE49-F238E27FC236}">
                <a16:creationId xmlns:a16="http://schemas.microsoft.com/office/drawing/2014/main" id="{CC8ABC1E-AEF5-A365-B850-E3C1348504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618" b="24083"/>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44197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C04DF-713B-C05B-DE3E-F9365A37D53D}"/>
              </a:ext>
            </a:extLst>
          </p:cNvPr>
          <p:cNvSpPr>
            <a:spLocks noGrp="1"/>
          </p:cNvSpPr>
          <p:nvPr>
            <p:ph type="title"/>
          </p:nvPr>
        </p:nvSpPr>
        <p:spPr>
          <a:xfrm>
            <a:off x="640080" y="325369"/>
            <a:ext cx="4368602" cy="1956841"/>
          </a:xfrm>
        </p:spPr>
        <p:txBody>
          <a:bodyPr anchor="b">
            <a:normAutofit/>
          </a:bodyPr>
          <a:lstStyle/>
          <a:p>
            <a:r>
              <a:rPr lang="en-US" sz="5400" dirty="0"/>
              <a:t>Escape Routes</a:t>
            </a:r>
          </a:p>
        </p:txBody>
      </p:sp>
      <p:sp>
        <p:nvSpPr>
          <p:cNvPr id="3" name="Content Placeholder 2">
            <a:extLst>
              <a:ext uri="{FF2B5EF4-FFF2-40B4-BE49-F238E27FC236}">
                <a16:creationId xmlns:a16="http://schemas.microsoft.com/office/drawing/2014/main" id="{5160B1FA-F4B3-3B67-1B63-DBE88227AD2C}"/>
              </a:ext>
            </a:extLst>
          </p:cNvPr>
          <p:cNvSpPr>
            <a:spLocks noGrp="1"/>
          </p:cNvSpPr>
          <p:nvPr>
            <p:ph idx="1"/>
          </p:nvPr>
        </p:nvSpPr>
        <p:spPr>
          <a:xfrm>
            <a:off x="300942" y="2715189"/>
            <a:ext cx="5009235" cy="3799154"/>
          </a:xfrm>
        </p:spPr>
        <p:txBody>
          <a:bodyPr>
            <a:normAutofit fontScale="70000" lnSpcReduction="20000"/>
          </a:bodyPr>
          <a:lstStyle/>
          <a:p>
            <a:pPr marL="0" indent="0">
              <a:spcBef>
                <a:spcPts val="0"/>
              </a:spcBef>
              <a:buNone/>
            </a:pPr>
            <a:r>
              <a:rPr lang="en-US" sz="2300" b="0" i="0" dirty="0">
                <a:effectLst/>
              </a:rPr>
              <a:t>An escape route is a preplanned and understood route to reach a safety zone.</a:t>
            </a:r>
            <a:br>
              <a:rPr lang="en-US" sz="2300" b="0" i="0" dirty="0">
                <a:effectLst/>
              </a:rPr>
            </a:br>
            <a:r>
              <a:rPr lang="en-US" sz="2300" b="0" i="0" dirty="0">
                <a:effectLst/>
              </a:rPr>
              <a:t> </a:t>
            </a:r>
            <a:br>
              <a:rPr lang="en-US" sz="2300" b="0" i="0" dirty="0">
                <a:effectLst/>
              </a:rPr>
            </a:br>
            <a:r>
              <a:rPr lang="en-US" sz="2300" b="0" i="0" dirty="0">
                <a:effectLst/>
              </a:rPr>
              <a:t> What are the primary concerns in choosing an escape route? </a:t>
            </a:r>
          </a:p>
          <a:p>
            <a:pPr marL="0" indent="0">
              <a:spcBef>
                <a:spcPts val="0"/>
              </a:spcBef>
              <a:buNone/>
            </a:pPr>
            <a:r>
              <a:rPr lang="en-US" sz="2300" b="0" i="0" dirty="0">
                <a:effectLst/>
              </a:rPr>
              <a:t>Select the closest, least obstructed route.</a:t>
            </a:r>
            <a:br>
              <a:rPr lang="en-US" sz="2300" b="0" i="0" dirty="0">
                <a:effectLst/>
              </a:rPr>
            </a:br>
            <a:endParaRPr lang="en-US" sz="2300" b="0" i="0" dirty="0">
              <a:effectLst/>
            </a:endParaRPr>
          </a:p>
          <a:p>
            <a:pPr marL="0" indent="0">
              <a:spcBef>
                <a:spcPts val="0"/>
              </a:spcBef>
              <a:buNone/>
            </a:pPr>
            <a:r>
              <a:rPr lang="en-US" sz="2300" b="0" i="0" dirty="0">
                <a:effectLst/>
              </a:rPr>
              <a:t>Plan for more than one escape route.</a:t>
            </a:r>
            <a:br>
              <a:rPr lang="en-US" sz="2300" b="0" i="0" dirty="0">
                <a:effectLst/>
              </a:rPr>
            </a:br>
            <a:endParaRPr lang="en-US" sz="2300" b="0" i="0" dirty="0">
              <a:effectLst/>
            </a:endParaRPr>
          </a:p>
          <a:p>
            <a:pPr marL="0" indent="0">
              <a:spcBef>
                <a:spcPts val="0"/>
              </a:spcBef>
              <a:buNone/>
            </a:pPr>
            <a:r>
              <a:rPr lang="en-US" sz="2300" b="0" i="0" dirty="0">
                <a:effectLst/>
              </a:rPr>
              <a:t>Avoid an uphill escape.</a:t>
            </a:r>
            <a:br>
              <a:rPr lang="en-US" sz="2300" b="0" i="0" dirty="0">
                <a:effectLst/>
              </a:rPr>
            </a:br>
            <a:endParaRPr lang="en-US" sz="2300" b="0" i="0" dirty="0">
              <a:effectLst/>
            </a:endParaRPr>
          </a:p>
          <a:p>
            <a:pPr marL="0" indent="0">
              <a:spcBef>
                <a:spcPts val="0"/>
              </a:spcBef>
              <a:buNone/>
            </a:pPr>
            <a:r>
              <a:rPr lang="en-US" sz="2300" b="0" i="0" dirty="0">
                <a:effectLst/>
              </a:rPr>
              <a:t>Scout and clearly mark the route for visibility (aids during smoky situations or night operational periods). </a:t>
            </a:r>
            <a:br>
              <a:rPr lang="en-US" sz="2300" b="0" i="0" dirty="0">
                <a:effectLst/>
              </a:rPr>
            </a:br>
            <a:endParaRPr lang="en-US" sz="2300" b="0" i="0" dirty="0">
              <a:effectLst/>
            </a:endParaRPr>
          </a:p>
          <a:p>
            <a:pPr marL="0" indent="0">
              <a:spcBef>
                <a:spcPts val="0"/>
              </a:spcBef>
              <a:buNone/>
            </a:pPr>
            <a:r>
              <a:rPr lang="en-US" sz="2300" b="0" i="0" dirty="0">
                <a:effectLst/>
              </a:rPr>
              <a:t>Determine escape time — consider slowest person, fatigue, and temperature factors.</a:t>
            </a:r>
            <a:br>
              <a:rPr lang="en-US" sz="2300" b="0" i="0" dirty="0">
                <a:effectLst/>
              </a:rPr>
            </a:br>
            <a:endParaRPr lang="en-US" sz="2300" b="0" i="0" dirty="0">
              <a:effectLst/>
            </a:endParaRPr>
          </a:p>
          <a:p>
            <a:pPr marL="0" indent="0">
              <a:spcBef>
                <a:spcPts val="0"/>
              </a:spcBef>
              <a:buNone/>
            </a:pPr>
            <a:r>
              <a:rPr lang="en-US" sz="2300" b="0" i="0" dirty="0">
                <a:effectLst/>
              </a:rPr>
              <a:t>Continuously reassess the situation with regard to work progress and additional resource arrivals.</a:t>
            </a:r>
            <a:br>
              <a:rPr lang="en-US" sz="2300" b="0" i="0" dirty="0">
                <a:effectLst/>
              </a:rPr>
            </a:br>
            <a:r>
              <a:rPr lang="en-US" sz="2300" b="0" i="0" dirty="0">
                <a:effectLst/>
              </a:rPr>
              <a:t>Assure all line personnel are familiar with escape routes. </a:t>
            </a:r>
          </a:p>
          <a:p>
            <a:endParaRPr lang="en-US" sz="1000" dirty="0"/>
          </a:p>
        </p:txBody>
      </p:sp>
      <p:pic>
        <p:nvPicPr>
          <p:cNvPr id="41988" name="Picture 4" descr="Remembering the Dude Fire">
            <a:extLst>
              <a:ext uri="{FF2B5EF4-FFF2-40B4-BE49-F238E27FC236}">
                <a16:creationId xmlns:a16="http://schemas.microsoft.com/office/drawing/2014/main" id="{DD092BFE-52D1-9472-CE18-184F789CF63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329" r="29000"/>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61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C04DF-713B-C05B-DE3E-F9365A37D53D}"/>
              </a:ext>
            </a:extLst>
          </p:cNvPr>
          <p:cNvSpPr>
            <a:spLocks noGrp="1"/>
          </p:cNvSpPr>
          <p:nvPr>
            <p:ph type="title"/>
          </p:nvPr>
        </p:nvSpPr>
        <p:spPr>
          <a:xfrm>
            <a:off x="640080" y="325369"/>
            <a:ext cx="4368602" cy="1956841"/>
          </a:xfrm>
        </p:spPr>
        <p:txBody>
          <a:bodyPr anchor="b">
            <a:normAutofit/>
          </a:bodyPr>
          <a:lstStyle/>
          <a:p>
            <a:r>
              <a:rPr lang="en-US" sz="5400"/>
              <a:t>Safety Zones</a:t>
            </a:r>
          </a:p>
        </p:txBody>
      </p:sp>
      <p:sp>
        <p:nvSpPr>
          <p:cNvPr id="40966" name="Content Placeholder 40965">
            <a:extLst>
              <a:ext uri="{FF2B5EF4-FFF2-40B4-BE49-F238E27FC236}">
                <a16:creationId xmlns:a16="http://schemas.microsoft.com/office/drawing/2014/main" id="{AE3C28A4-5E21-8514-7D72-32D3692FE942}"/>
              </a:ext>
            </a:extLst>
          </p:cNvPr>
          <p:cNvSpPr>
            <a:spLocks noGrp="1"/>
          </p:cNvSpPr>
          <p:nvPr>
            <p:ph idx="1"/>
          </p:nvPr>
        </p:nvSpPr>
        <p:spPr>
          <a:xfrm>
            <a:off x="640080" y="2872899"/>
            <a:ext cx="4243589" cy="3320668"/>
          </a:xfrm>
        </p:spPr>
        <p:txBody>
          <a:bodyPr>
            <a:normAutofit/>
          </a:bodyPr>
          <a:lstStyle/>
          <a:p>
            <a:pPr marL="0" indent="0">
              <a:buNone/>
            </a:pPr>
            <a:r>
              <a:rPr lang="en-US" sz="2200" dirty="0"/>
              <a:t>An area of refuge for crews to be safe without the need to deploy a shelter</a:t>
            </a:r>
          </a:p>
          <a:p>
            <a:pPr marL="0" indent="0">
              <a:buNone/>
            </a:pPr>
            <a:r>
              <a:rPr lang="en-US" sz="2200" dirty="0"/>
              <a:t>Consider fire conditions, number of personnel, slope, vehicles and more when looking for a properly sized safety zone</a:t>
            </a:r>
          </a:p>
          <a:p>
            <a:pPr marL="0" indent="0">
              <a:buNone/>
            </a:pPr>
            <a:endParaRPr lang="en-US" sz="2200" dirty="0"/>
          </a:p>
        </p:txBody>
      </p:sp>
      <p:pic>
        <p:nvPicPr>
          <p:cNvPr id="40962" name="Picture 2" descr="Highway 89A Wildland Fire | The Daily Courier | Prescott, AZ">
            <a:extLst>
              <a:ext uri="{FF2B5EF4-FFF2-40B4-BE49-F238E27FC236}">
                <a16:creationId xmlns:a16="http://schemas.microsoft.com/office/drawing/2014/main" id="{4EFFBCE3-01AF-7313-A014-1AC4D5647C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806" r="16732"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6823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4B0B2-FEFB-4EEF-8844-69CBF508D16E}"/>
              </a:ext>
            </a:extLst>
          </p:cNvPr>
          <p:cNvSpPr>
            <a:spLocks noGrp="1"/>
          </p:cNvSpPr>
          <p:nvPr>
            <p:ph type="title"/>
          </p:nvPr>
        </p:nvSpPr>
        <p:spPr/>
        <p:txBody>
          <a:bodyPr/>
          <a:lstStyle/>
          <a:p>
            <a:r>
              <a:rPr lang="en-US" dirty="0"/>
              <a:t>Safety Zone</a:t>
            </a:r>
          </a:p>
        </p:txBody>
      </p:sp>
      <p:pic>
        <p:nvPicPr>
          <p:cNvPr id="5" name="Content Placeholder 4">
            <a:extLst>
              <a:ext uri="{FF2B5EF4-FFF2-40B4-BE49-F238E27FC236}">
                <a16:creationId xmlns:a16="http://schemas.microsoft.com/office/drawing/2014/main" id="{9B8B52CA-B1BB-4F6B-9BAA-C302854AF85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6213475" y="860424"/>
            <a:ext cx="6680199" cy="5010149"/>
          </a:xfrm>
        </p:spPr>
      </p:pic>
      <p:sp>
        <p:nvSpPr>
          <p:cNvPr id="6" name="TextBox 5">
            <a:extLst>
              <a:ext uri="{FF2B5EF4-FFF2-40B4-BE49-F238E27FC236}">
                <a16:creationId xmlns:a16="http://schemas.microsoft.com/office/drawing/2014/main" id="{F5DB1D68-8505-4DA5-B580-BAF19D8E6CF0}"/>
              </a:ext>
            </a:extLst>
          </p:cNvPr>
          <p:cNvSpPr txBox="1"/>
          <p:nvPr/>
        </p:nvSpPr>
        <p:spPr>
          <a:xfrm>
            <a:off x="628651" y="2228671"/>
            <a:ext cx="6210300" cy="1754326"/>
          </a:xfrm>
          <a:prstGeom prst="rect">
            <a:avLst/>
          </a:prstGeom>
          <a:noFill/>
        </p:spPr>
        <p:txBody>
          <a:bodyPr wrap="square" rtlCol="0">
            <a:spAutoFit/>
          </a:bodyPr>
          <a:lstStyle/>
          <a:p>
            <a:pPr marL="285750" indent="-285750">
              <a:buFont typeface="Arial" panose="020B0604020202020204" pitchFamily="34" charset="0"/>
              <a:buChar char="•"/>
            </a:pPr>
            <a:r>
              <a:rPr lang="en-US" dirty="0"/>
              <a:t>A Safety zone is NOT a shelter deployment zone</a:t>
            </a:r>
          </a:p>
          <a:p>
            <a:pPr marL="285750" indent="-285750">
              <a:buFont typeface="Arial" panose="020B0604020202020204" pitchFamily="34" charset="0"/>
              <a:buChar char="•"/>
            </a:pPr>
            <a:r>
              <a:rPr lang="en-US" dirty="0"/>
              <a:t>Reminder that recommended safety zones are a minimum recommendation since they are for flat terrain and no wind</a:t>
            </a:r>
          </a:p>
          <a:p>
            <a:pPr marL="285750" indent="-285750">
              <a:buFont typeface="Arial" panose="020B0604020202020204" pitchFamily="34" charset="0"/>
              <a:buChar char="•"/>
            </a:pPr>
            <a:r>
              <a:rPr lang="en-US" dirty="0"/>
              <a:t>Safety zones are for 3 persons and 1 engine, must be adjusted for more personnel and equipment</a:t>
            </a:r>
          </a:p>
          <a:p>
            <a:endParaRPr lang="en-US" dirty="0"/>
          </a:p>
        </p:txBody>
      </p:sp>
    </p:spTree>
    <p:extLst>
      <p:ext uri="{BB962C8B-B14F-4D97-AF65-F5344CB8AC3E}">
        <p14:creationId xmlns:p14="http://schemas.microsoft.com/office/powerpoint/2010/main" val="469911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Wildland cadet class ppt 2012">
            <a:extLst>
              <a:ext uri="{FF2B5EF4-FFF2-40B4-BE49-F238E27FC236}">
                <a16:creationId xmlns:a16="http://schemas.microsoft.com/office/drawing/2014/main" id="{DF6C113A-C4E8-2BF9-F3F8-CDC46A51E6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3999" y="130969"/>
            <a:ext cx="8156575" cy="611743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F333A4C-0048-D2DA-8155-49C1401D8A93}"/>
              </a:ext>
            </a:extLst>
          </p:cNvPr>
          <p:cNvSpPr>
            <a:spLocks noGrp="1"/>
          </p:cNvSpPr>
          <p:nvPr>
            <p:ph type="title"/>
          </p:nvPr>
        </p:nvSpPr>
        <p:spPr/>
        <p:txBody>
          <a:bodyPr/>
          <a:lstStyle/>
          <a:p>
            <a:r>
              <a:rPr lang="en-US" dirty="0"/>
              <a:t>Tactics</a:t>
            </a:r>
          </a:p>
        </p:txBody>
      </p:sp>
      <p:sp>
        <p:nvSpPr>
          <p:cNvPr id="3" name="Content Placeholder 2">
            <a:extLst>
              <a:ext uri="{FF2B5EF4-FFF2-40B4-BE49-F238E27FC236}">
                <a16:creationId xmlns:a16="http://schemas.microsoft.com/office/drawing/2014/main" id="{34BF7A74-6AD9-BD1B-FF69-B888EBE89F1C}"/>
              </a:ext>
            </a:extLst>
          </p:cNvPr>
          <p:cNvSpPr>
            <a:spLocks noGrp="1"/>
          </p:cNvSpPr>
          <p:nvPr>
            <p:ph idx="1"/>
          </p:nvPr>
        </p:nvSpPr>
        <p:spPr>
          <a:xfrm>
            <a:off x="123825" y="2141537"/>
            <a:ext cx="4933950" cy="4351338"/>
          </a:xfrm>
        </p:spPr>
        <p:txBody>
          <a:bodyPr/>
          <a:lstStyle/>
          <a:p>
            <a:pPr marL="0" indent="0">
              <a:buNone/>
            </a:pPr>
            <a:r>
              <a:rPr lang="en-US" dirty="0"/>
              <a:t>“Anchor, Flank and Pinch”</a:t>
            </a:r>
          </a:p>
          <a:p>
            <a:pPr marL="0" indent="0">
              <a:buNone/>
            </a:pPr>
            <a:r>
              <a:rPr lang="en-US" dirty="0"/>
              <a:t>Ensure you have a solid anchor point. </a:t>
            </a:r>
          </a:p>
          <a:p>
            <a:pPr marL="0" indent="0">
              <a:buNone/>
            </a:pPr>
            <a:r>
              <a:rPr lang="en-US" dirty="0"/>
              <a:t>Take right or left flank. This tactic allows you to “take the black with you” so you always have a safety zone. </a:t>
            </a:r>
          </a:p>
          <a:p>
            <a:pPr marL="0" indent="0">
              <a:buNone/>
            </a:pPr>
            <a:r>
              <a:rPr lang="en-US" dirty="0"/>
              <a:t>Look out for islands, pockets, spot fires.</a:t>
            </a:r>
          </a:p>
          <a:p>
            <a:pPr marL="0" indent="0">
              <a:buNone/>
            </a:pPr>
            <a:endParaRPr lang="en-US" dirty="0"/>
          </a:p>
        </p:txBody>
      </p:sp>
    </p:spTree>
    <p:extLst>
      <p:ext uri="{BB962C8B-B14F-4D97-AF65-F5344CB8AC3E}">
        <p14:creationId xmlns:p14="http://schemas.microsoft.com/office/powerpoint/2010/main" val="1289423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5058" name="Picture 2" descr="C&amp;E boosts support to wildland firefighters &gt; Defense Logistics Agency &gt; News Article View">
            <a:extLst>
              <a:ext uri="{FF2B5EF4-FFF2-40B4-BE49-F238E27FC236}">
                <a16:creationId xmlns:a16="http://schemas.microsoft.com/office/drawing/2014/main" id="{A7255C89-B49D-D859-4CED-816E4D49978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9929"/>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364ACB4-D273-95D8-DF37-C8704AFB961B}"/>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dirty="0">
                <a:solidFill>
                  <a:schemeClr val="tx1">
                    <a:lumMod val="85000"/>
                    <a:lumOff val="15000"/>
                  </a:schemeClr>
                </a:solidFill>
              </a:rPr>
              <a:t>10 Standard Firefighting Orders</a:t>
            </a:r>
          </a:p>
        </p:txBody>
      </p:sp>
    </p:spTree>
    <p:extLst>
      <p:ext uri="{BB962C8B-B14F-4D97-AF65-F5344CB8AC3E}">
        <p14:creationId xmlns:p14="http://schemas.microsoft.com/office/powerpoint/2010/main" val="36407725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85F21990-94CE-0ECE-44B9-4B2E1FA69DFE}"/>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821" r="5272"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8607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A0BE5459-8353-99AA-15AF-570777319FF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94" r="-1"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9638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id="{537037A6-42BF-73F6-6DAB-B0AA19C1FE6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7094" r="-1"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560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5819ADC9-35A4-E308-FBFD-21DC90AD7D9A}"/>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7094" r="-1"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96304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314" name="Picture 2">
            <a:extLst>
              <a:ext uri="{FF2B5EF4-FFF2-40B4-BE49-F238E27FC236}">
                <a16:creationId xmlns:a16="http://schemas.microsoft.com/office/drawing/2014/main" id="{47481D4A-4C25-5C36-EA63-7306B03A87A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7093"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05579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38" name="Picture 2">
            <a:extLst>
              <a:ext uri="{FF2B5EF4-FFF2-40B4-BE49-F238E27FC236}">
                <a16:creationId xmlns:a16="http://schemas.microsoft.com/office/drawing/2014/main" id="{749D5764-D75A-4868-0873-8D72797723E3}"/>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7093"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1331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362" name="Picture 2">
            <a:extLst>
              <a:ext uri="{FF2B5EF4-FFF2-40B4-BE49-F238E27FC236}">
                <a16:creationId xmlns:a16="http://schemas.microsoft.com/office/drawing/2014/main" id="{0807A076-FAA0-0653-43FA-21A37C79E01E}"/>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999" r="3094"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1334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386" name="Picture 2">
            <a:extLst>
              <a:ext uri="{FF2B5EF4-FFF2-40B4-BE49-F238E27FC236}">
                <a16:creationId xmlns:a16="http://schemas.microsoft.com/office/drawing/2014/main" id="{763AB6A3-C56C-9202-7C97-2325BC6EFDBF}"/>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7094" r="-1"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43898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410" name="Picture 2">
            <a:extLst>
              <a:ext uri="{FF2B5EF4-FFF2-40B4-BE49-F238E27FC236}">
                <a16:creationId xmlns:a16="http://schemas.microsoft.com/office/drawing/2014/main" id="{B46DEAFB-E21D-5257-F13C-04926FB2991A}"/>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7093"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80859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434" name="Picture 2">
            <a:extLst>
              <a:ext uri="{FF2B5EF4-FFF2-40B4-BE49-F238E27FC236}">
                <a16:creationId xmlns:a16="http://schemas.microsoft.com/office/drawing/2014/main" id="{88A1A50C-B33D-8199-AC61-178BC5EAFBA3}"/>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7094" r="-1"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1DCAF94-8DA9-9447-B47F-81809811A8AC}"/>
              </a:ext>
            </a:extLst>
          </p:cNvPr>
          <p:cNvSpPr txBox="1"/>
          <p:nvPr/>
        </p:nvSpPr>
        <p:spPr>
          <a:xfrm>
            <a:off x="3048000" y="3251261"/>
            <a:ext cx="6096000" cy="369332"/>
          </a:xfrm>
          <a:prstGeom prst="rect">
            <a:avLst/>
          </a:prstGeom>
          <a:noFill/>
        </p:spPr>
        <p:txBody>
          <a:bodyPr wrap="square">
            <a:spAutoFit/>
          </a:bodyPr>
          <a:lstStyle/>
          <a:p>
            <a:pPr>
              <a:spcAft>
                <a:spcPts val="600"/>
              </a:spcAft>
            </a:pPr>
            <a:r>
              <a:rPr lang="en-US" b="0" dirty="0">
                <a:effectLst/>
              </a:rPr>
              <a:t> </a:t>
            </a:r>
            <a:endParaRPr lang="en-US"/>
          </a:p>
        </p:txBody>
      </p:sp>
    </p:spTree>
    <p:extLst>
      <p:ext uri="{BB962C8B-B14F-4D97-AF65-F5344CB8AC3E}">
        <p14:creationId xmlns:p14="http://schemas.microsoft.com/office/powerpoint/2010/main" val="1043194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7106" name="Picture 2" descr="Wildland Task Force — City of Albuquerque">
            <a:extLst>
              <a:ext uri="{FF2B5EF4-FFF2-40B4-BE49-F238E27FC236}">
                <a16:creationId xmlns:a16="http://schemas.microsoft.com/office/drawing/2014/main" id="{7FE6F688-B6FA-0FA4-7BD8-6C0A96FB56C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5413"/>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A6C9394-ADB1-E9D6-A61C-502C06FD1CA7}"/>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b="1" dirty="0">
                <a:solidFill>
                  <a:schemeClr val="tx1">
                    <a:lumMod val="85000"/>
                    <a:lumOff val="15000"/>
                  </a:schemeClr>
                </a:solidFill>
              </a:rPr>
              <a:t>18 </a:t>
            </a:r>
            <a:r>
              <a:rPr lang="en-US" b="1" dirty="0" err="1">
                <a:solidFill>
                  <a:schemeClr val="tx1">
                    <a:lumMod val="85000"/>
                    <a:lumOff val="15000"/>
                  </a:schemeClr>
                </a:solidFill>
              </a:rPr>
              <a:t>Watchout</a:t>
            </a:r>
            <a:r>
              <a:rPr lang="en-US" b="1" dirty="0">
                <a:solidFill>
                  <a:schemeClr val="tx1">
                    <a:lumMod val="85000"/>
                    <a:lumOff val="15000"/>
                  </a:schemeClr>
                </a:solidFill>
              </a:rPr>
              <a:t> Situations</a:t>
            </a:r>
          </a:p>
        </p:txBody>
      </p:sp>
    </p:spTree>
    <p:extLst>
      <p:ext uri="{BB962C8B-B14F-4D97-AF65-F5344CB8AC3E}">
        <p14:creationId xmlns:p14="http://schemas.microsoft.com/office/powerpoint/2010/main" val="10637534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458" name="Picture 2">
            <a:extLst>
              <a:ext uri="{FF2B5EF4-FFF2-40B4-BE49-F238E27FC236}">
                <a16:creationId xmlns:a16="http://schemas.microsoft.com/office/drawing/2014/main" id="{C5CB16CE-CFF2-2115-A91A-B40AEE5B7DDF}"/>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7093"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97276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482" name="Picture 2">
            <a:extLst>
              <a:ext uri="{FF2B5EF4-FFF2-40B4-BE49-F238E27FC236}">
                <a16:creationId xmlns:a16="http://schemas.microsoft.com/office/drawing/2014/main" id="{C65920A6-EF8C-45E5-984D-8E310660C3A1}"/>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7094" r="-1"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98627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506" name="Picture 2">
            <a:extLst>
              <a:ext uri="{FF2B5EF4-FFF2-40B4-BE49-F238E27FC236}">
                <a16:creationId xmlns:a16="http://schemas.microsoft.com/office/drawing/2014/main" id="{31877B2B-B42E-3908-3B73-37C147B5092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474" r="619"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36298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530" name="Picture 2">
            <a:extLst>
              <a:ext uri="{FF2B5EF4-FFF2-40B4-BE49-F238E27FC236}">
                <a16:creationId xmlns:a16="http://schemas.microsoft.com/office/drawing/2014/main" id="{5E7B31E2-5F23-A6BA-1D00-264BBDCD1E7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44" r="5849"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30956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554" name="Picture 2">
            <a:extLst>
              <a:ext uri="{FF2B5EF4-FFF2-40B4-BE49-F238E27FC236}">
                <a16:creationId xmlns:a16="http://schemas.microsoft.com/office/drawing/2014/main" id="{57D82E0D-2A78-551B-F541-BBA0C43A6CC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362" r="731"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94825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578" name="Picture 2">
            <a:extLst>
              <a:ext uri="{FF2B5EF4-FFF2-40B4-BE49-F238E27FC236}">
                <a16:creationId xmlns:a16="http://schemas.microsoft.com/office/drawing/2014/main" id="{94B9B4B5-BC66-59EF-B730-898101C603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7093"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0779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5602" name="Picture 2">
            <a:extLst>
              <a:ext uri="{FF2B5EF4-FFF2-40B4-BE49-F238E27FC236}">
                <a16:creationId xmlns:a16="http://schemas.microsoft.com/office/drawing/2014/main" id="{DD7E80EA-6280-B46B-664E-6BF435F752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7093"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89015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626" name="Picture 2">
            <a:extLst>
              <a:ext uri="{FF2B5EF4-FFF2-40B4-BE49-F238E27FC236}">
                <a16:creationId xmlns:a16="http://schemas.microsoft.com/office/drawing/2014/main" id="{2E1D4CB1-17AE-3E13-D5B4-B5F528D6CC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94" r="-1"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75476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7650" name="Picture 2">
            <a:extLst>
              <a:ext uri="{FF2B5EF4-FFF2-40B4-BE49-F238E27FC236}">
                <a16:creationId xmlns:a16="http://schemas.microsoft.com/office/drawing/2014/main" id="{1D77FFB4-EB77-A856-64FB-99F85C78B03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94" r="-1"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81279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674" name="Picture 2">
            <a:extLst>
              <a:ext uri="{FF2B5EF4-FFF2-40B4-BE49-F238E27FC236}">
                <a16:creationId xmlns:a16="http://schemas.microsoft.com/office/drawing/2014/main" id="{07E78D80-1CED-84AC-BB0B-EB34A43C4B3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96" r="5597"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91994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698" name="Picture 2">
            <a:extLst>
              <a:ext uri="{FF2B5EF4-FFF2-40B4-BE49-F238E27FC236}">
                <a16:creationId xmlns:a16="http://schemas.microsoft.com/office/drawing/2014/main" id="{F9821A67-A889-71AA-1A97-2A9D943E19E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94" r="-1"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68C5840-B057-32FC-7EED-031A419C9E6B}"/>
              </a:ext>
            </a:extLst>
          </p:cNvPr>
          <p:cNvSpPr txBox="1"/>
          <p:nvPr/>
        </p:nvSpPr>
        <p:spPr>
          <a:xfrm>
            <a:off x="3048000" y="3251261"/>
            <a:ext cx="6096000" cy="369332"/>
          </a:xfrm>
          <a:prstGeom prst="rect">
            <a:avLst/>
          </a:prstGeom>
          <a:noFill/>
        </p:spPr>
        <p:txBody>
          <a:bodyPr wrap="square">
            <a:spAutoFit/>
          </a:bodyPr>
          <a:lstStyle/>
          <a:p>
            <a:pPr>
              <a:spcAft>
                <a:spcPts val="600"/>
              </a:spcAft>
            </a:pPr>
            <a:r>
              <a:rPr lang="en-US" b="0" dirty="0">
                <a:effectLst/>
              </a:rPr>
              <a:t> </a:t>
            </a:r>
            <a:endParaRPr lang="en-US"/>
          </a:p>
        </p:txBody>
      </p:sp>
      <p:sp>
        <p:nvSpPr>
          <p:cNvPr id="5" name="TextBox 4">
            <a:extLst>
              <a:ext uri="{FF2B5EF4-FFF2-40B4-BE49-F238E27FC236}">
                <a16:creationId xmlns:a16="http://schemas.microsoft.com/office/drawing/2014/main" id="{66012BD3-ECB3-DDDC-899B-9AD2ADD9B651}"/>
              </a:ext>
            </a:extLst>
          </p:cNvPr>
          <p:cNvSpPr txBox="1"/>
          <p:nvPr/>
        </p:nvSpPr>
        <p:spPr>
          <a:xfrm>
            <a:off x="3048000" y="3248344"/>
            <a:ext cx="6096000" cy="369332"/>
          </a:xfrm>
          <a:prstGeom prst="rect">
            <a:avLst/>
          </a:prstGeom>
          <a:noFill/>
        </p:spPr>
        <p:txBody>
          <a:bodyPr wrap="square">
            <a:spAutoFit/>
          </a:bodyPr>
          <a:lstStyle/>
          <a:p>
            <a:pPr>
              <a:spcAft>
                <a:spcPts val="600"/>
              </a:spcAft>
            </a:pPr>
            <a:r>
              <a:rPr lang="en-US" b="0" dirty="0">
                <a:effectLst/>
              </a:rPr>
              <a:t> </a:t>
            </a:r>
            <a:endParaRPr lang="en-US"/>
          </a:p>
        </p:txBody>
      </p:sp>
    </p:spTree>
    <p:extLst>
      <p:ext uri="{BB962C8B-B14F-4D97-AF65-F5344CB8AC3E}">
        <p14:creationId xmlns:p14="http://schemas.microsoft.com/office/powerpoint/2010/main" val="25369878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22" name="Picture 2">
            <a:extLst>
              <a:ext uri="{FF2B5EF4-FFF2-40B4-BE49-F238E27FC236}">
                <a16:creationId xmlns:a16="http://schemas.microsoft.com/office/drawing/2014/main" id="{95E2B40C-648A-5CA1-D46D-FC582C21F2E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45" r="6448"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27503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1746" name="Picture 2">
            <a:extLst>
              <a:ext uri="{FF2B5EF4-FFF2-40B4-BE49-F238E27FC236}">
                <a16:creationId xmlns:a16="http://schemas.microsoft.com/office/drawing/2014/main" id="{9565260F-77A7-6FAC-F8BD-6C5EB27F5E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99" r="3794"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56890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770" name="Picture 2" descr="A screenshot of a video game&#10;&#10;Description automatically generated">
            <a:extLst>
              <a:ext uri="{FF2B5EF4-FFF2-40B4-BE49-F238E27FC236}">
                <a16:creationId xmlns:a16="http://schemas.microsoft.com/office/drawing/2014/main" id="{9330E9CE-F3D9-E33F-024E-FBFA0ACCE5D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94" r="-1"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40878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794" name="Picture 2">
            <a:extLst>
              <a:ext uri="{FF2B5EF4-FFF2-40B4-BE49-F238E27FC236}">
                <a16:creationId xmlns:a16="http://schemas.microsoft.com/office/drawing/2014/main" id="{40E711E0-EAA0-58B3-437F-2EFFCC9212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82" r="2712"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1363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4818" name="Picture 2">
            <a:extLst>
              <a:ext uri="{FF2B5EF4-FFF2-40B4-BE49-F238E27FC236}">
                <a16:creationId xmlns:a16="http://schemas.microsoft.com/office/drawing/2014/main" id="{13A83D70-FA03-C212-9175-16545D0257E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7093"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73910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5842" name="Picture 2">
            <a:extLst>
              <a:ext uri="{FF2B5EF4-FFF2-40B4-BE49-F238E27FC236}">
                <a16:creationId xmlns:a16="http://schemas.microsoft.com/office/drawing/2014/main" id="{7C613EE5-C288-E1B0-B975-45E114C599A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7093"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39651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6868" name="Picture 4">
            <a:extLst>
              <a:ext uri="{FF2B5EF4-FFF2-40B4-BE49-F238E27FC236}">
                <a16:creationId xmlns:a16="http://schemas.microsoft.com/office/drawing/2014/main" id="{6FA2413B-CB10-595D-C1F9-E3E2CDA340F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94" r="-1"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31638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8DBD0-F480-D46B-5E7B-ED78EA6D98EC}"/>
              </a:ext>
            </a:extLst>
          </p:cNvPr>
          <p:cNvSpPr>
            <a:spLocks noGrp="1"/>
          </p:cNvSpPr>
          <p:nvPr>
            <p:ph type="title"/>
          </p:nvPr>
        </p:nvSpPr>
        <p:spPr>
          <a:xfrm>
            <a:off x="630936" y="640080"/>
            <a:ext cx="4818888" cy="1481328"/>
          </a:xfrm>
        </p:spPr>
        <p:txBody>
          <a:bodyPr anchor="b">
            <a:normAutofit/>
          </a:bodyPr>
          <a:lstStyle/>
          <a:p>
            <a:r>
              <a:rPr lang="en-US" sz="5400"/>
              <a:t>Pump and Roll</a:t>
            </a:r>
          </a:p>
        </p:txBody>
      </p:sp>
      <p:sp>
        <p:nvSpPr>
          <p:cNvPr id="3" name="Content Placeholder 2">
            <a:extLst>
              <a:ext uri="{FF2B5EF4-FFF2-40B4-BE49-F238E27FC236}">
                <a16:creationId xmlns:a16="http://schemas.microsoft.com/office/drawing/2014/main" id="{7B52B2E1-90B4-F06C-E2CA-886355B8DF5D}"/>
              </a:ext>
            </a:extLst>
          </p:cNvPr>
          <p:cNvSpPr>
            <a:spLocks noGrp="1"/>
          </p:cNvSpPr>
          <p:nvPr>
            <p:ph idx="1"/>
          </p:nvPr>
        </p:nvSpPr>
        <p:spPr>
          <a:xfrm>
            <a:off x="630936" y="2660904"/>
            <a:ext cx="4818888" cy="3547872"/>
          </a:xfrm>
        </p:spPr>
        <p:txBody>
          <a:bodyPr anchor="t">
            <a:normAutofit/>
          </a:bodyPr>
          <a:lstStyle/>
          <a:p>
            <a:pPr marL="0" indent="0">
              <a:buNone/>
            </a:pPr>
            <a:r>
              <a:rPr lang="en-US" sz="2200" dirty="0"/>
              <a:t>Our go to way of fighting wildland fires. </a:t>
            </a:r>
          </a:p>
          <a:p>
            <a:pPr marL="0" indent="0">
              <a:buNone/>
            </a:pPr>
            <a:r>
              <a:rPr lang="en-US" sz="2200" dirty="0"/>
              <a:t>Keeps the engine in the black</a:t>
            </a:r>
          </a:p>
          <a:p>
            <a:pPr marL="0" indent="0">
              <a:buNone/>
            </a:pPr>
            <a:r>
              <a:rPr lang="en-US" sz="2200" dirty="0"/>
              <a:t>Very Mobile and quick</a:t>
            </a:r>
          </a:p>
          <a:p>
            <a:pPr marL="0" indent="0">
              <a:buNone/>
            </a:pPr>
            <a:endParaRPr lang="en-US" sz="2200" dirty="0"/>
          </a:p>
          <a:p>
            <a:pPr marL="0" indent="0">
              <a:buNone/>
            </a:pPr>
            <a:r>
              <a:rPr lang="en-US" sz="2200" dirty="0"/>
              <a:t>Limitations are topography, Fuels, vehicle clearance etc.</a:t>
            </a:r>
          </a:p>
        </p:txBody>
      </p:sp>
      <p:pic>
        <p:nvPicPr>
          <p:cNvPr id="43010" name="Picture 2" descr="Oregon Prepares To Fight Wildfire During Coronavirus Pandemic | Jefferson Public Radio">
            <a:extLst>
              <a:ext uri="{FF2B5EF4-FFF2-40B4-BE49-F238E27FC236}">
                <a16:creationId xmlns:a16="http://schemas.microsoft.com/office/drawing/2014/main" id="{2E830375-E22F-7C33-4FC4-6CF209DD77A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34965" y="949124"/>
            <a:ext cx="7368373" cy="4715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45008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efensible Space: My Wildfire-Appropriate Retrofit Journey – Part I">
            <a:extLst>
              <a:ext uri="{FF2B5EF4-FFF2-40B4-BE49-F238E27FC236}">
                <a16:creationId xmlns:a16="http://schemas.microsoft.com/office/drawing/2014/main" id="{40035B88-E38B-A5A3-BE4A-B6313DB44DE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041"/>
          <a:stretch/>
        </p:blipFill>
        <p:spPr bwMode="auto">
          <a:xfrm>
            <a:off x="4405745" y="0"/>
            <a:ext cx="9661234"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4695C21-CD84-792D-25F7-7D7CC18460B7}"/>
              </a:ext>
            </a:extLst>
          </p:cNvPr>
          <p:cNvSpPr>
            <a:spLocks noGrp="1"/>
          </p:cNvSpPr>
          <p:nvPr>
            <p:ph type="title"/>
          </p:nvPr>
        </p:nvSpPr>
        <p:spPr>
          <a:xfrm>
            <a:off x="838200" y="365125"/>
            <a:ext cx="3822189" cy="1899912"/>
          </a:xfrm>
        </p:spPr>
        <p:txBody>
          <a:bodyPr>
            <a:normAutofit/>
          </a:bodyPr>
          <a:lstStyle/>
          <a:p>
            <a:r>
              <a:rPr lang="en-US" sz="4000"/>
              <a:t>Structure Protection</a:t>
            </a:r>
          </a:p>
        </p:txBody>
      </p:sp>
      <p:sp>
        <p:nvSpPr>
          <p:cNvPr id="3" name="Content Placeholder 2">
            <a:extLst>
              <a:ext uri="{FF2B5EF4-FFF2-40B4-BE49-F238E27FC236}">
                <a16:creationId xmlns:a16="http://schemas.microsoft.com/office/drawing/2014/main" id="{D12C0B02-251F-A370-F814-52DC215C08F6}"/>
              </a:ext>
            </a:extLst>
          </p:cNvPr>
          <p:cNvSpPr>
            <a:spLocks noGrp="1"/>
          </p:cNvSpPr>
          <p:nvPr>
            <p:ph idx="1"/>
          </p:nvPr>
        </p:nvSpPr>
        <p:spPr>
          <a:xfrm>
            <a:off x="525780" y="2434201"/>
            <a:ext cx="4134609" cy="3742762"/>
          </a:xfrm>
        </p:spPr>
        <p:txBody>
          <a:bodyPr>
            <a:normAutofit/>
          </a:bodyPr>
          <a:lstStyle/>
          <a:p>
            <a:pPr marL="0" indent="0">
              <a:buNone/>
            </a:pPr>
            <a:r>
              <a:rPr lang="en-US" sz="2400" dirty="0"/>
              <a:t>Stand Alone (Low Risk)</a:t>
            </a:r>
          </a:p>
          <a:p>
            <a:pPr marL="0" indent="0">
              <a:buNone/>
            </a:pPr>
            <a:r>
              <a:rPr lang="en-US" sz="2400" dirty="0"/>
              <a:t>Prep and  Hold ( Moderate Risk)</a:t>
            </a:r>
          </a:p>
          <a:p>
            <a:pPr marL="0" indent="0">
              <a:buNone/>
            </a:pPr>
            <a:r>
              <a:rPr lang="en-US" sz="2400" dirty="0"/>
              <a:t>Prep and Go ( High Risk)</a:t>
            </a:r>
          </a:p>
          <a:p>
            <a:pPr marL="0" indent="0">
              <a:buNone/>
            </a:pPr>
            <a:r>
              <a:rPr lang="en-US" sz="2400" dirty="0"/>
              <a:t>Check and Go ( Extreme Risk)</a:t>
            </a:r>
          </a:p>
          <a:p>
            <a:pPr marL="0" indent="0">
              <a:buNone/>
            </a:pPr>
            <a:endParaRPr lang="en-US" sz="2000" dirty="0"/>
          </a:p>
        </p:txBody>
      </p:sp>
    </p:spTree>
    <p:extLst>
      <p:ext uri="{BB962C8B-B14F-4D97-AF65-F5344CB8AC3E}">
        <p14:creationId xmlns:p14="http://schemas.microsoft.com/office/powerpoint/2010/main" val="26140367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30AD2-0470-E3FB-5D0D-D214311EF7B5}"/>
              </a:ext>
            </a:extLst>
          </p:cNvPr>
          <p:cNvSpPr>
            <a:spLocks noGrp="1"/>
          </p:cNvSpPr>
          <p:nvPr>
            <p:ph type="title"/>
          </p:nvPr>
        </p:nvSpPr>
        <p:spPr>
          <a:xfrm>
            <a:off x="640080" y="325369"/>
            <a:ext cx="4368602" cy="1956841"/>
          </a:xfrm>
        </p:spPr>
        <p:txBody>
          <a:bodyPr anchor="b">
            <a:normAutofit/>
          </a:bodyPr>
          <a:lstStyle/>
          <a:p>
            <a:r>
              <a:rPr lang="en-US" sz="5400"/>
              <a:t>Stand Alone</a:t>
            </a:r>
          </a:p>
        </p:txBody>
      </p:sp>
      <p:sp>
        <p:nvSpPr>
          <p:cNvPr id="3" name="Content Placeholder 2">
            <a:extLst>
              <a:ext uri="{FF2B5EF4-FFF2-40B4-BE49-F238E27FC236}">
                <a16:creationId xmlns:a16="http://schemas.microsoft.com/office/drawing/2014/main" id="{E736A289-CBCC-D079-E8FC-CB43B810E629}"/>
              </a:ext>
            </a:extLst>
          </p:cNvPr>
          <p:cNvSpPr>
            <a:spLocks noGrp="1"/>
          </p:cNvSpPr>
          <p:nvPr>
            <p:ph idx="1"/>
          </p:nvPr>
        </p:nvSpPr>
        <p:spPr>
          <a:xfrm>
            <a:off x="640080" y="2872899"/>
            <a:ext cx="4243589" cy="3320668"/>
          </a:xfrm>
        </p:spPr>
        <p:txBody>
          <a:bodyPr>
            <a:normAutofit/>
          </a:bodyPr>
          <a:lstStyle/>
          <a:p>
            <a:pPr marL="0" indent="0">
              <a:buNone/>
            </a:pPr>
            <a:r>
              <a:rPr lang="en-US" sz="2200"/>
              <a:t>Safety Zone Present </a:t>
            </a:r>
          </a:p>
          <a:p>
            <a:pPr marL="0" indent="0">
              <a:buNone/>
            </a:pPr>
            <a:r>
              <a:rPr lang="en-US" sz="2200"/>
              <a:t>Requires Little to No action</a:t>
            </a:r>
          </a:p>
          <a:p>
            <a:pPr marL="0" indent="0">
              <a:buNone/>
            </a:pPr>
            <a:r>
              <a:rPr lang="en-US" sz="2200"/>
              <a:t>Will require patrol or homeowner presence after fire passage</a:t>
            </a:r>
          </a:p>
          <a:p>
            <a:pPr marL="0" indent="0">
              <a:buNone/>
            </a:pPr>
            <a:endParaRPr lang="en-US" sz="2200"/>
          </a:p>
        </p:txBody>
      </p:sp>
      <p:pic>
        <p:nvPicPr>
          <p:cNvPr id="5" name="Picture 4">
            <a:extLst>
              <a:ext uri="{FF2B5EF4-FFF2-40B4-BE49-F238E27FC236}">
                <a16:creationId xmlns:a16="http://schemas.microsoft.com/office/drawing/2014/main" id="{B855FBEF-F89E-2587-9EF3-7AD099F2F2E5}"/>
              </a:ext>
            </a:extLst>
          </p:cNvPr>
          <p:cNvPicPr>
            <a:picLocks noChangeAspect="1"/>
          </p:cNvPicPr>
          <p:nvPr/>
        </p:nvPicPr>
        <p:blipFill rotWithShape="1">
          <a:blip r:embed="rId2"/>
          <a:srcRect t="7593" r="-1" b="16036"/>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688596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68865-59C1-BF03-4128-0C24924A4A4E}"/>
              </a:ext>
            </a:extLst>
          </p:cNvPr>
          <p:cNvSpPr>
            <a:spLocks noGrp="1"/>
          </p:cNvSpPr>
          <p:nvPr>
            <p:ph type="title"/>
          </p:nvPr>
        </p:nvSpPr>
        <p:spPr>
          <a:xfrm>
            <a:off x="640080" y="325369"/>
            <a:ext cx="4368602" cy="1956841"/>
          </a:xfrm>
        </p:spPr>
        <p:txBody>
          <a:bodyPr anchor="b">
            <a:normAutofit/>
          </a:bodyPr>
          <a:lstStyle/>
          <a:p>
            <a:r>
              <a:rPr lang="en-US" sz="5400"/>
              <a:t>Prep and Hold</a:t>
            </a:r>
          </a:p>
        </p:txBody>
      </p:sp>
      <p:sp>
        <p:nvSpPr>
          <p:cNvPr id="3" name="Content Placeholder 2">
            <a:extLst>
              <a:ext uri="{FF2B5EF4-FFF2-40B4-BE49-F238E27FC236}">
                <a16:creationId xmlns:a16="http://schemas.microsoft.com/office/drawing/2014/main" id="{53020632-A2A8-A833-5661-45E66FE99531}"/>
              </a:ext>
            </a:extLst>
          </p:cNvPr>
          <p:cNvSpPr>
            <a:spLocks noGrp="1"/>
          </p:cNvSpPr>
          <p:nvPr>
            <p:ph idx="1"/>
          </p:nvPr>
        </p:nvSpPr>
        <p:spPr>
          <a:xfrm>
            <a:off x="640080" y="2872899"/>
            <a:ext cx="4243589" cy="3320668"/>
          </a:xfrm>
        </p:spPr>
        <p:txBody>
          <a:bodyPr>
            <a:normAutofit/>
          </a:bodyPr>
          <a:lstStyle/>
          <a:p>
            <a:pPr marL="0" indent="0">
              <a:buNone/>
            </a:pPr>
            <a:r>
              <a:rPr lang="en-US" sz="2200"/>
              <a:t>Safety Zone present at or near structure for apparatus and firefighters</a:t>
            </a:r>
          </a:p>
          <a:p>
            <a:pPr marL="0" indent="0">
              <a:buNone/>
            </a:pPr>
            <a:r>
              <a:rPr lang="en-US" sz="2200"/>
              <a:t>Structure has a higher probability of ignition without firefighter intervention</a:t>
            </a:r>
          </a:p>
        </p:txBody>
      </p:sp>
      <p:pic>
        <p:nvPicPr>
          <p:cNvPr id="5" name="Picture 4">
            <a:extLst>
              <a:ext uri="{FF2B5EF4-FFF2-40B4-BE49-F238E27FC236}">
                <a16:creationId xmlns:a16="http://schemas.microsoft.com/office/drawing/2014/main" id="{B522D951-F4D7-225E-17F3-5500F37BBE33}"/>
              </a:ext>
            </a:extLst>
          </p:cNvPr>
          <p:cNvPicPr>
            <a:picLocks noChangeAspect="1"/>
          </p:cNvPicPr>
          <p:nvPr/>
        </p:nvPicPr>
        <p:blipFill rotWithShape="1">
          <a:blip r:embed="rId2"/>
          <a:srcRect t="16188" r="-1" b="22247"/>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Oval 3">
            <a:extLst>
              <a:ext uri="{FF2B5EF4-FFF2-40B4-BE49-F238E27FC236}">
                <a16:creationId xmlns:a16="http://schemas.microsoft.com/office/drawing/2014/main" id="{4C8C0273-2D61-449F-BE96-5DCBF5123069}"/>
              </a:ext>
            </a:extLst>
          </p:cNvPr>
          <p:cNvSpPr/>
          <p:nvPr/>
        </p:nvSpPr>
        <p:spPr>
          <a:xfrm>
            <a:off x="6791325" y="3867150"/>
            <a:ext cx="3171825" cy="2990849"/>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C0C6DDE-F4AF-42EB-958F-4A09EB734606}"/>
              </a:ext>
            </a:extLst>
          </p:cNvPr>
          <p:cNvSpPr txBox="1"/>
          <p:nvPr/>
        </p:nvSpPr>
        <p:spPr>
          <a:xfrm>
            <a:off x="7591425" y="3867150"/>
            <a:ext cx="1316771" cy="369332"/>
          </a:xfrm>
          <a:prstGeom prst="rect">
            <a:avLst/>
          </a:prstGeom>
          <a:noFill/>
        </p:spPr>
        <p:txBody>
          <a:bodyPr wrap="none" rtlCol="0">
            <a:spAutoFit/>
          </a:bodyPr>
          <a:lstStyle/>
          <a:p>
            <a:r>
              <a:rPr lang="en-US" dirty="0"/>
              <a:t>Stand Alone</a:t>
            </a:r>
          </a:p>
        </p:txBody>
      </p:sp>
      <p:pic>
        <p:nvPicPr>
          <p:cNvPr id="7" name="Picture 6">
            <a:extLst>
              <a:ext uri="{FF2B5EF4-FFF2-40B4-BE49-F238E27FC236}">
                <a16:creationId xmlns:a16="http://schemas.microsoft.com/office/drawing/2014/main" id="{32271DFC-C1FA-4CEE-B8BD-55242CE7D90D}"/>
              </a:ext>
            </a:extLst>
          </p:cNvPr>
          <p:cNvPicPr>
            <a:picLocks noChangeAspect="1"/>
          </p:cNvPicPr>
          <p:nvPr/>
        </p:nvPicPr>
        <p:blipFill>
          <a:blip r:embed="rId3"/>
          <a:stretch>
            <a:fillRect/>
          </a:stretch>
        </p:blipFill>
        <p:spPr>
          <a:xfrm>
            <a:off x="8692237" y="1086860"/>
            <a:ext cx="2859683" cy="2704090"/>
          </a:xfrm>
          <a:prstGeom prst="rect">
            <a:avLst/>
          </a:prstGeom>
        </p:spPr>
      </p:pic>
      <p:sp>
        <p:nvSpPr>
          <p:cNvPr id="8" name="TextBox 7">
            <a:extLst>
              <a:ext uri="{FF2B5EF4-FFF2-40B4-BE49-F238E27FC236}">
                <a16:creationId xmlns:a16="http://schemas.microsoft.com/office/drawing/2014/main" id="{53EBE2D3-053A-4688-8A6D-9C9791DE3BB0}"/>
              </a:ext>
            </a:extLst>
          </p:cNvPr>
          <p:cNvSpPr txBox="1"/>
          <p:nvPr/>
        </p:nvSpPr>
        <p:spPr>
          <a:xfrm>
            <a:off x="8908196" y="1564248"/>
            <a:ext cx="2329869" cy="369332"/>
          </a:xfrm>
          <a:prstGeom prst="rect">
            <a:avLst/>
          </a:prstGeom>
          <a:noFill/>
        </p:spPr>
        <p:txBody>
          <a:bodyPr wrap="none" rtlCol="0">
            <a:spAutoFit/>
          </a:bodyPr>
          <a:lstStyle/>
          <a:p>
            <a:r>
              <a:rPr lang="en-US" dirty="0"/>
              <a:t>Possible Prep and Hold</a:t>
            </a:r>
          </a:p>
        </p:txBody>
      </p:sp>
    </p:spTree>
    <p:extLst>
      <p:ext uri="{BB962C8B-B14F-4D97-AF65-F5344CB8AC3E}">
        <p14:creationId xmlns:p14="http://schemas.microsoft.com/office/powerpoint/2010/main" val="41867566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68865-59C1-BF03-4128-0C24924A4A4E}"/>
              </a:ext>
            </a:extLst>
          </p:cNvPr>
          <p:cNvSpPr>
            <a:spLocks noGrp="1"/>
          </p:cNvSpPr>
          <p:nvPr>
            <p:ph type="title"/>
          </p:nvPr>
        </p:nvSpPr>
        <p:spPr>
          <a:xfrm>
            <a:off x="640080" y="325369"/>
            <a:ext cx="4368602" cy="1956841"/>
          </a:xfrm>
        </p:spPr>
        <p:txBody>
          <a:bodyPr anchor="b">
            <a:normAutofit/>
          </a:bodyPr>
          <a:lstStyle/>
          <a:p>
            <a:r>
              <a:rPr lang="en-US" sz="5400" dirty="0"/>
              <a:t>Prep and Hold</a:t>
            </a:r>
          </a:p>
        </p:txBody>
      </p:sp>
      <p:sp>
        <p:nvSpPr>
          <p:cNvPr id="3" name="Content Placeholder 2">
            <a:extLst>
              <a:ext uri="{FF2B5EF4-FFF2-40B4-BE49-F238E27FC236}">
                <a16:creationId xmlns:a16="http://schemas.microsoft.com/office/drawing/2014/main" id="{53020632-A2A8-A833-5661-45E66FE99531}"/>
              </a:ext>
            </a:extLst>
          </p:cNvPr>
          <p:cNvSpPr>
            <a:spLocks noGrp="1"/>
          </p:cNvSpPr>
          <p:nvPr>
            <p:ph idx="1"/>
          </p:nvPr>
        </p:nvSpPr>
        <p:spPr>
          <a:xfrm>
            <a:off x="640080" y="2872899"/>
            <a:ext cx="4243589" cy="3659732"/>
          </a:xfrm>
        </p:spPr>
        <p:txBody>
          <a:bodyPr>
            <a:normAutofit fontScale="62500" lnSpcReduction="20000"/>
          </a:bodyPr>
          <a:lstStyle/>
          <a:p>
            <a:pPr marL="0" indent="0">
              <a:buNone/>
            </a:pPr>
            <a:r>
              <a:rPr lang="en-US" dirty="0"/>
              <a:t>We can only do what time allows, and cannot devote our resources for too long to one home, quick Prep can include;</a:t>
            </a:r>
          </a:p>
          <a:p>
            <a:r>
              <a:rPr lang="en-US" dirty="0"/>
              <a:t>Moving and re-stacking woodpiles to safe locations</a:t>
            </a:r>
          </a:p>
          <a:p>
            <a:r>
              <a:rPr lang="en-US" dirty="0"/>
              <a:t>Weed whacking to a height of 6 inches or less</a:t>
            </a:r>
          </a:p>
          <a:p>
            <a:r>
              <a:rPr lang="en-US" dirty="0" err="1"/>
              <a:t>Limbing</a:t>
            </a:r>
            <a:r>
              <a:rPr lang="en-US" dirty="0"/>
              <a:t> low hanging branches within the defensible space</a:t>
            </a:r>
          </a:p>
          <a:p>
            <a:r>
              <a:rPr lang="en-US" dirty="0"/>
              <a:t>Remove debris accumulations from the defensible space</a:t>
            </a:r>
          </a:p>
          <a:p>
            <a:r>
              <a:rPr lang="en-US" dirty="0"/>
              <a:t>Limb branches that overhang the roof if accessible</a:t>
            </a:r>
          </a:p>
          <a:p>
            <a:pPr marL="0" indent="0">
              <a:buNone/>
            </a:pPr>
            <a:endParaRPr lang="en-US" sz="2200" dirty="0"/>
          </a:p>
        </p:txBody>
      </p:sp>
      <p:pic>
        <p:nvPicPr>
          <p:cNvPr id="5" name="Picture 4">
            <a:extLst>
              <a:ext uri="{FF2B5EF4-FFF2-40B4-BE49-F238E27FC236}">
                <a16:creationId xmlns:a16="http://schemas.microsoft.com/office/drawing/2014/main" id="{B522D951-F4D7-225E-17F3-5500F37BBE33}"/>
              </a:ext>
            </a:extLst>
          </p:cNvPr>
          <p:cNvPicPr>
            <a:picLocks noChangeAspect="1"/>
          </p:cNvPicPr>
          <p:nvPr/>
        </p:nvPicPr>
        <p:blipFill rotWithShape="1">
          <a:blip r:embed="rId2"/>
          <a:srcRect t="16188" r="-1" b="22247"/>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Oval 3">
            <a:extLst>
              <a:ext uri="{FF2B5EF4-FFF2-40B4-BE49-F238E27FC236}">
                <a16:creationId xmlns:a16="http://schemas.microsoft.com/office/drawing/2014/main" id="{4C8C0273-2D61-449F-BE96-5DCBF5123069}"/>
              </a:ext>
            </a:extLst>
          </p:cNvPr>
          <p:cNvSpPr/>
          <p:nvPr/>
        </p:nvSpPr>
        <p:spPr>
          <a:xfrm>
            <a:off x="6791325" y="3867150"/>
            <a:ext cx="3171825" cy="2990849"/>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C0C6DDE-F4AF-42EB-958F-4A09EB734606}"/>
              </a:ext>
            </a:extLst>
          </p:cNvPr>
          <p:cNvSpPr txBox="1"/>
          <p:nvPr/>
        </p:nvSpPr>
        <p:spPr>
          <a:xfrm>
            <a:off x="7591425" y="3867150"/>
            <a:ext cx="1316771" cy="369332"/>
          </a:xfrm>
          <a:prstGeom prst="rect">
            <a:avLst/>
          </a:prstGeom>
          <a:noFill/>
        </p:spPr>
        <p:txBody>
          <a:bodyPr wrap="none" rtlCol="0">
            <a:spAutoFit/>
          </a:bodyPr>
          <a:lstStyle/>
          <a:p>
            <a:r>
              <a:rPr lang="en-US" dirty="0"/>
              <a:t>Stand Alone</a:t>
            </a:r>
          </a:p>
        </p:txBody>
      </p:sp>
      <p:pic>
        <p:nvPicPr>
          <p:cNvPr id="7" name="Picture 6">
            <a:extLst>
              <a:ext uri="{FF2B5EF4-FFF2-40B4-BE49-F238E27FC236}">
                <a16:creationId xmlns:a16="http://schemas.microsoft.com/office/drawing/2014/main" id="{32271DFC-C1FA-4CEE-B8BD-55242CE7D90D}"/>
              </a:ext>
            </a:extLst>
          </p:cNvPr>
          <p:cNvPicPr>
            <a:picLocks noChangeAspect="1"/>
          </p:cNvPicPr>
          <p:nvPr/>
        </p:nvPicPr>
        <p:blipFill>
          <a:blip r:embed="rId3"/>
          <a:stretch>
            <a:fillRect/>
          </a:stretch>
        </p:blipFill>
        <p:spPr>
          <a:xfrm>
            <a:off x="8692237" y="1086860"/>
            <a:ext cx="2859683" cy="2704090"/>
          </a:xfrm>
          <a:prstGeom prst="rect">
            <a:avLst/>
          </a:prstGeom>
        </p:spPr>
      </p:pic>
      <p:sp>
        <p:nvSpPr>
          <p:cNvPr id="8" name="TextBox 7">
            <a:extLst>
              <a:ext uri="{FF2B5EF4-FFF2-40B4-BE49-F238E27FC236}">
                <a16:creationId xmlns:a16="http://schemas.microsoft.com/office/drawing/2014/main" id="{53EBE2D3-053A-4688-8A6D-9C9791DE3BB0}"/>
              </a:ext>
            </a:extLst>
          </p:cNvPr>
          <p:cNvSpPr txBox="1"/>
          <p:nvPr/>
        </p:nvSpPr>
        <p:spPr>
          <a:xfrm>
            <a:off x="8908196" y="1564248"/>
            <a:ext cx="2329869" cy="369332"/>
          </a:xfrm>
          <a:prstGeom prst="rect">
            <a:avLst/>
          </a:prstGeom>
          <a:noFill/>
        </p:spPr>
        <p:txBody>
          <a:bodyPr wrap="none" rtlCol="0">
            <a:spAutoFit/>
          </a:bodyPr>
          <a:lstStyle/>
          <a:p>
            <a:r>
              <a:rPr lang="en-US" dirty="0"/>
              <a:t>Possible Prep and Hold</a:t>
            </a:r>
          </a:p>
        </p:txBody>
      </p:sp>
    </p:spTree>
    <p:extLst>
      <p:ext uri="{BB962C8B-B14F-4D97-AF65-F5344CB8AC3E}">
        <p14:creationId xmlns:p14="http://schemas.microsoft.com/office/powerpoint/2010/main" val="28263605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5F6CE-DD1B-9BBD-10B5-A52EBE73027B}"/>
              </a:ext>
            </a:extLst>
          </p:cNvPr>
          <p:cNvSpPr>
            <a:spLocks noGrp="1"/>
          </p:cNvSpPr>
          <p:nvPr>
            <p:ph type="title"/>
          </p:nvPr>
        </p:nvSpPr>
        <p:spPr>
          <a:xfrm>
            <a:off x="640080" y="325369"/>
            <a:ext cx="4368602" cy="1956841"/>
          </a:xfrm>
        </p:spPr>
        <p:txBody>
          <a:bodyPr anchor="b">
            <a:normAutofit/>
          </a:bodyPr>
          <a:lstStyle/>
          <a:p>
            <a:r>
              <a:rPr lang="en-US" sz="5400"/>
              <a:t>Prep and Leave</a:t>
            </a:r>
          </a:p>
        </p:txBody>
      </p:sp>
      <p:sp>
        <p:nvSpPr>
          <p:cNvPr id="3" name="Content Placeholder 2">
            <a:extLst>
              <a:ext uri="{FF2B5EF4-FFF2-40B4-BE49-F238E27FC236}">
                <a16:creationId xmlns:a16="http://schemas.microsoft.com/office/drawing/2014/main" id="{D212107D-17CD-AE5A-ED78-CC7012933608}"/>
              </a:ext>
            </a:extLst>
          </p:cNvPr>
          <p:cNvSpPr>
            <a:spLocks noGrp="1"/>
          </p:cNvSpPr>
          <p:nvPr>
            <p:ph idx="1"/>
          </p:nvPr>
        </p:nvSpPr>
        <p:spPr>
          <a:xfrm>
            <a:off x="640080" y="2872899"/>
            <a:ext cx="4243589" cy="3320668"/>
          </a:xfrm>
        </p:spPr>
        <p:txBody>
          <a:bodyPr>
            <a:normAutofit/>
          </a:bodyPr>
          <a:lstStyle/>
          <a:p>
            <a:pPr marL="0" indent="0">
              <a:buNone/>
            </a:pPr>
            <a:r>
              <a:rPr lang="en-US" sz="2200"/>
              <a:t>No Safety Zone Present</a:t>
            </a:r>
          </a:p>
          <a:p>
            <a:pPr marL="0" indent="0">
              <a:buNone/>
            </a:pPr>
            <a:r>
              <a:rPr lang="en-US" sz="2200"/>
              <a:t>If time allows, rapid mitigation, apply foam or gel</a:t>
            </a:r>
          </a:p>
          <a:p>
            <a:pPr marL="0" indent="0">
              <a:buNone/>
            </a:pPr>
            <a:r>
              <a:rPr lang="en-US" sz="2200"/>
              <a:t>Set trigger point for safe retreat</a:t>
            </a:r>
          </a:p>
          <a:p>
            <a:pPr marL="0" indent="0">
              <a:buNone/>
            </a:pPr>
            <a:r>
              <a:rPr lang="en-US" sz="2200"/>
              <a:t>Go to the nearest safety zone, return to area after fire passage</a:t>
            </a:r>
          </a:p>
        </p:txBody>
      </p:sp>
      <p:pic>
        <p:nvPicPr>
          <p:cNvPr id="4" name="Picture 3">
            <a:extLst>
              <a:ext uri="{FF2B5EF4-FFF2-40B4-BE49-F238E27FC236}">
                <a16:creationId xmlns:a16="http://schemas.microsoft.com/office/drawing/2014/main" id="{4C2D2DC8-D84C-967D-584B-0DD61CAB8DDD}"/>
              </a:ext>
            </a:extLst>
          </p:cNvPr>
          <p:cNvPicPr>
            <a:picLocks noChangeAspect="1"/>
          </p:cNvPicPr>
          <p:nvPr/>
        </p:nvPicPr>
        <p:blipFill rotWithShape="1">
          <a:blip r:embed="rId2"/>
          <a:srcRect l="7565" r="17207"/>
          <a:stretch/>
        </p:blipFill>
        <p:spPr>
          <a:xfrm>
            <a:off x="5313225" y="-9525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77411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unnamed.jpg">
            <a:extLst>
              <a:ext uri="{FF2B5EF4-FFF2-40B4-BE49-F238E27FC236}">
                <a16:creationId xmlns:a16="http://schemas.microsoft.com/office/drawing/2014/main" id="{775CDAD9-0D52-4288-B9EE-6356807FB3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5495" y="-465013"/>
            <a:ext cx="9265956" cy="778021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1F5F6CE-DD1B-9BBD-10B5-A52EBE73027B}"/>
              </a:ext>
            </a:extLst>
          </p:cNvPr>
          <p:cNvSpPr>
            <a:spLocks noGrp="1"/>
          </p:cNvSpPr>
          <p:nvPr>
            <p:ph type="title"/>
          </p:nvPr>
        </p:nvSpPr>
        <p:spPr/>
        <p:txBody>
          <a:bodyPr/>
          <a:lstStyle/>
          <a:p>
            <a:r>
              <a:rPr lang="en-US"/>
              <a:t>Prep and Leave</a:t>
            </a:r>
          </a:p>
        </p:txBody>
      </p:sp>
      <p:sp>
        <p:nvSpPr>
          <p:cNvPr id="3" name="Content Placeholder 2">
            <a:extLst>
              <a:ext uri="{FF2B5EF4-FFF2-40B4-BE49-F238E27FC236}">
                <a16:creationId xmlns:a16="http://schemas.microsoft.com/office/drawing/2014/main" id="{D212107D-17CD-AE5A-ED78-CC7012933608}"/>
              </a:ext>
            </a:extLst>
          </p:cNvPr>
          <p:cNvSpPr>
            <a:spLocks noGrp="1"/>
          </p:cNvSpPr>
          <p:nvPr>
            <p:ph idx="1"/>
          </p:nvPr>
        </p:nvSpPr>
        <p:spPr>
          <a:xfrm>
            <a:off x="353192" y="1690688"/>
            <a:ext cx="5742808" cy="4351338"/>
          </a:xfrm>
        </p:spPr>
        <p:txBody>
          <a:bodyPr/>
          <a:lstStyle/>
          <a:p>
            <a:r>
              <a:rPr lang="en-US" dirty="0"/>
              <a:t>No Safety Zone Present</a:t>
            </a:r>
          </a:p>
          <a:p>
            <a:r>
              <a:rPr lang="en-US" dirty="0"/>
              <a:t>If time allows, rapid mitigation, apply foam or gel</a:t>
            </a:r>
          </a:p>
          <a:p>
            <a:r>
              <a:rPr lang="en-US" dirty="0"/>
              <a:t>Set trigger point for safe retreat</a:t>
            </a:r>
          </a:p>
          <a:p>
            <a:r>
              <a:rPr lang="en-US" dirty="0"/>
              <a:t>Go to the nearest safety zone, return to area after fire passage</a:t>
            </a:r>
          </a:p>
        </p:txBody>
      </p:sp>
    </p:spTree>
    <p:extLst>
      <p:ext uri="{BB962C8B-B14F-4D97-AF65-F5344CB8AC3E}">
        <p14:creationId xmlns:p14="http://schemas.microsoft.com/office/powerpoint/2010/main" val="2105738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34A42-E02C-B082-B7CB-486B8B604BE3}"/>
              </a:ext>
            </a:extLst>
          </p:cNvPr>
          <p:cNvSpPr>
            <a:spLocks noGrp="1"/>
          </p:cNvSpPr>
          <p:nvPr>
            <p:ph type="title"/>
          </p:nvPr>
        </p:nvSpPr>
        <p:spPr>
          <a:xfrm>
            <a:off x="640080" y="325369"/>
            <a:ext cx="4368602" cy="1956841"/>
          </a:xfrm>
        </p:spPr>
        <p:txBody>
          <a:bodyPr anchor="b">
            <a:normAutofit/>
          </a:bodyPr>
          <a:lstStyle/>
          <a:p>
            <a:r>
              <a:rPr lang="en-US" sz="5400" dirty="0"/>
              <a:t>Check and Go!</a:t>
            </a:r>
          </a:p>
        </p:txBody>
      </p:sp>
      <p:sp>
        <p:nvSpPr>
          <p:cNvPr id="3" name="Content Placeholder 2">
            <a:extLst>
              <a:ext uri="{FF2B5EF4-FFF2-40B4-BE49-F238E27FC236}">
                <a16:creationId xmlns:a16="http://schemas.microsoft.com/office/drawing/2014/main" id="{3C4A9E39-D82D-AFCA-B449-CB9247902C36}"/>
              </a:ext>
            </a:extLst>
          </p:cNvPr>
          <p:cNvSpPr>
            <a:spLocks noGrp="1"/>
          </p:cNvSpPr>
          <p:nvPr>
            <p:ph idx="1"/>
          </p:nvPr>
        </p:nvSpPr>
        <p:spPr>
          <a:xfrm>
            <a:off x="640080" y="2872899"/>
            <a:ext cx="4243589" cy="3320668"/>
          </a:xfrm>
        </p:spPr>
        <p:txBody>
          <a:bodyPr>
            <a:normAutofit/>
          </a:bodyPr>
          <a:lstStyle/>
          <a:p>
            <a:r>
              <a:rPr lang="en-US" sz="2200" dirty="0"/>
              <a:t>Check for lives and Go!</a:t>
            </a:r>
          </a:p>
          <a:p>
            <a:r>
              <a:rPr lang="en-US" sz="2200" dirty="0"/>
              <a:t>No safety Zone present</a:t>
            </a:r>
          </a:p>
          <a:p>
            <a:r>
              <a:rPr lang="en-US" sz="2200" dirty="0"/>
              <a:t>Inadequate time for mitigations</a:t>
            </a:r>
          </a:p>
          <a:p>
            <a:r>
              <a:rPr lang="en-US" sz="2200" dirty="0"/>
              <a:t>If time allows ensure lives are not threatened </a:t>
            </a:r>
          </a:p>
          <a:p>
            <a:r>
              <a:rPr lang="en-US" sz="2200" dirty="0"/>
              <a:t>Set trigger point for safe retreat </a:t>
            </a:r>
          </a:p>
          <a:p>
            <a:r>
              <a:rPr lang="en-US" sz="2200" dirty="0"/>
              <a:t>Go to nearest safety zone, return to area after fire passage</a:t>
            </a:r>
          </a:p>
          <a:p>
            <a:endParaRPr lang="en-US" sz="2200" dirty="0"/>
          </a:p>
        </p:txBody>
      </p:sp>
      <p:pic>
        <p:nvPicPr>
          <p:cNvPr id="4" name="Picture 3">
            <a:extLst>
              <a:ext uri="{FF2B5EF4-FFF2-40B4-BE49-F238E27FC236}">
                <a16:creationId xmlns:a16="http://schemas.microsoft.com/office/drawing/2014/main" id="{40087A40-7ADD-FE61-A67F-050A7E2F6647}"/>
              </a:ext>
            </a:extLst>
          </p:cNvPr>
          <p:cNvPicPr>
            <a:picLocks noChangeAspect="1"/>
          </p:cNvPicPr>
          <p:nvPr/>
        </p:nvPicPr>
        <p:blipFill rotWithShape="1">
          <a:blip r:embed="rId2"/>
          <a:srcRect l="20952" r="8836"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1539234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4ED03-3C52-CA2C-68A7-7366EEDDFB16}"/>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Our Hose Packs</a:t>
            </a:r>
          </a:p>
        </p:txBody>
      </p:sp>
      <p:pic>
        <p:nvPicPr>
          <p:cNvPr id="5" name="Content Placeholder 4">
            <a:extLst>
              <a:ext uri="{FF2B5EF4-FFF2-40B4-BE49-F238E27FC236}">
                <a16:creationId xmlns:a16="http://schemas.microsoft.com/office/drawing/2014/main" id="{C5239AF0-C061-C7AA-E077-18056C9C4911}"/>
              </a:ext>
            </a:extLst>
          </p:cNvPr>
          <p:cNvPicPr>
            <a:picLocks noGrp="1" noChangeAspect="1"/>
          </p:cNvPicPr>
          <p:nvPr>
            <p:ph idx="1"/>
          </p:nvPr>
        </p:nvPicPr>
        <p:blipFill>
          <a:blip r:embed="rId2"/>
          <a:stretch>
            <a:fillRect/>
          </a:stretch>
        </p:blipFill>
        <p:spPr>
          <a:xfrm>
            <a:off x="5334000" y="193669"/>
            <a:ext cx="5762625" cy="6548438"/>
          </a:xfrm>
          <a:prstGeom prst="rect">
            <a:avLst/>
          </a:prstGeom>
        </p:spPr>
      </p:pic>
    </p:spTree>
    <p:extLst>
      <p:ext uri="{BB962C8B-B14F-4D97-AF65-F5344CB8AC3E}">
        <p14:creationId xmlns:p14="http://schemas.microsoft.com/office/powerpoint/2010/main" val="12988537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4ED03-3C52-CA2C-68A7-7366EEDDFB16}"/>
              </a:ext>
            </a:extLst>
          </p:cNvPr>
          <p:cNvSpPr>
            <a:spLocks noGrp="1"/>
          </p:cNvSpPr>
          <p:nvPr>
            <p:ph type="title"/>
          </p:nvPr>
        </p:nvSpPr>
        <p:spPr>
          <a:xfrm>
            <a:off x="638881" y="639193"/>
            <a:ext cx="4560439" cy="3573516"/>
          </a:xfrm>
        </p:spPr>
        <p:txBody>
          <a:bodyPr vert="horz" lIns="91440" tIns="45720" rIns="91440" bIns="45720" rtlCol="0" anchor="b">
            <a:normAutofit/>
          </a:bodyPr>
          <a:lstStyle/>
          <a:p>
            <a:r>
              <a:rPr lang="en-US" sz="2000" dirty="0"/>
              <a:t>3</a:t>
            </a:r>
            <a:r>
              <a:rPr lang="en-US" sz="2000" kern="1200" dirty="0">
                <a:solidFill>
                  <a:schemeClr val="tx1"/>
                </a:solidFill>
                <a:latin typeface="+mj-lt"/>
                <a:ea typeface="+mj-ea"/>
                <a:cs typeface="+mj-cs"/>
              </a:rPr>
              <a:t> bundles of 100 ft 1” </a:t>
            </a:r>
            <a:r>
              <a:rPr lang="en-US" sz="2000" dirty="0"/>
              <a:t>hose. </a:t>
            </a:r>
            <a:br>
              <a:rPr lang="en-US" sz="2000" dirty="0"/>
            </a:br>
            <a:br>
              <a:rPr lang="en-US" sz="2000" dirty="0"/>
            </a:br>
            <a:r>
              <a:rPr lang="en-US" sz="2000" dirty="0"/>
              <a:t>First bundle indicated with a red strap has the nozzle.</a:t>
            </a:r>
            <a:br>
              <a:rPr lang="en-US" sz="2000" dirty="0"/>
            </a:br>
            <a:br>
              <a:rPr lang="en-US" sz="2000" dirty="0"/>
            </a:br>
            <a:r>
              <a:rPr lang="en-US" sz="2000" dirty="0"/>
              <a:t>One Hose Clamp.</a:t>
            </a:r>
            <a:br>
              <a:rPr lang="en-US" sz="2000" dirty="0"/>
            </a:br>
            <a:br>
              <a:rPr lang="en-US" sz="2000" dirty="0"/>
            </a:br>
            <a:r>
              <a:rPr lang="en-US" sz="2000" dirty="0"/>
              <a:t>One 1 ½” to 1” NH reducer.</a:t>
            </a:r>
            <a:br>
              <a:rPr lang="en-US" sz="2000" dirty="0"/>
            </a:br>
            <a:br>
              <a:rPr lang="en-US" sz="2000" dirty="0"/>
            </a:br>
            <a:r>
              <a:rPr lang="en-US" sz="2000" dirty="0"/>
              <a:t>One </a:t>
            </a:r>
            <a:br>
              <a:rPr lang="en-US" sz="2000" dirty="0"/>
            </a:br>
            <a:endParaRPr lang="en-US" sz="2000" kern="1200" dirty="0">
              <a:solidFill>
                <a:schemeClr val="tx1"/>
              </a:solidFill>
              <a:latin typeface="+mj-lt"/>
              <a:ea typeface="+mj-ea"/>
              <a:cs typeface="+mj-cs"/>
            </a:endParaRPr>
          </a:p>
        </p:txBody>
      </p:sp>
      <p:pic>
        <p:nvPicPr>
          <p:cNvPr id="5" name="Content Placeholder 4">
            <a:extLst>
              <a:ext uri="{FF2B5EF4-FFF2-40B4-BE49-F238E27FC236}">
                <a16:creationId xmlns:a16="http://schemas.microsoft.com/office/drawing/2014/main" id="{C5239AF0-C061-C7AA-E077-18056C9C4911}"/>
              </a:ext>
            </a:extLst>
          </p:cNvPr>
          <p:cNvPicPr>
            <a:picLocks noGrp="1" noChangeAspect="1"/>
          </p:cNvPicPr>
          <p:nvPr>
            <p:ph idx="1"/>
          </p:nvPr>
        </p:nvPicPr>
        <p:blipFill>
          <a:blip r:embed="rId2"/>
          <a:stretch>
            <a:fillRect/>
          </a:stretch>
        </p:blipFill>
        <p:spPr>
          <a:xfrm>
            <a:off x="5334000" y="193669"/>
            <a:ext cx="5762625" cy="6548438"/>
          </a:xfrm>
          <a:prstGeom prst="rect">
            <a:avLst/>
          </a:prstGeom>
        </p:spPr>
      </p:pic>
    </p:spTree>
    <p:extLst>
      <p:ext uri="{BB962C8B-B14F-4D97-AF65-F5344CB8AC3E}">
        <p14:creationId xmlns:p14="http://schemas.microsoft.com/office/powerpoint/2010/main" val="27288224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FABC1-F676-69B3-860A-A3E10486D436}"/>
              </a:ext>
            </a:extLst>
          </p:cNvPr>
          <p:cNvSpPr>
            <a:spLocks noGrp="1"/>
          </p:cNvSpPr>
          <p:nvPr>
            <p:ph type="title"/>
          </p:nvPr>
        </p:nvSpPr>
        <p:spPr>
          <a:xfrm>
            <a:off x="640080" y="325369"/>
            <a:ext cx="4368602" cy="1956841"/>
          </a:xfrm>
        </p:spPr>
        <p:txBody>
          <a:bodyPr anchor="b">
            <a:normAutofit/>
          </a:bodyPr>
          <a:lstStyle/>
          <a:p>
            <a:r>
              <a:rPr lang="en-US" sz="4200" dirty="0"/>
              <a:t>Three Ways to Deploy Hose packs</a:t>
            </a:r>
          </a:p>
        </p:txBody>
      </p:sp>
      <p:sp>
        <p:nvSpPr>
          <p:cNvPr id="3" name="Content Placeholder 2">
            <a:extLst>
              <a:ext uri="{FF2B5EF4-FFF2-40B4-BE49-F238E27FC236}">
                <a16:creationId xmlns:a16="http://schemas.microsoft.com/office/drawing/2014/main" id="{2173663E-07C7-2AF2-04EE-4FC55868F4E1}"/>
              </a:ext>
            </a:extLst>
          </p:cNvPr>
          <p:cNvSpPr>
            <a:spLocks noGrp="1"/>
          </p:cNvSpPr>
          <p:nvPr>
            <p:ph idx="1"/>
          </p:nvPr>
        </p:nvSpPr>
        <p:spPr>
          <a:xfrm>
            <a:off x="640080" y="2872899"/>
            <a:ext cx="4243589" cy="3320668"/>
          </a:xfrm>
        </p:spPr>
        <p:txBody>
          <a:bodyPr>
            <a:normAutofit/>
          </a:bodyPr>
          <a:lstStyle/>
          <a:p>
            <a:r>
              <a:rPr lang="en-US" sz="2200"/>
              <a:t>Can be added onto the 200ft Booster line, this requires no additional adapters or hardware. A hose clamp is in the pack to allow you to extend each section. </a:t>
            </a:r>
          </a:p>
          <a:p>
            <a:endParaRPr lang="en-US" sz="2200"/>
          </a:p>
        </p:txBody>
      </p:sp>
      <p:pic>
        <p:nvPicPr>
          <p:cNvPr id="4" name="Picture 3">
            <a:extLst>
              <a:ext uri="{FF2B5EF4-FFF2-40B4-BE49-F238E27FC236}">
                <a16:creationId xmlns:a16="http://schemas.microsoft.com/office/drawing/2014/main" id="{19848424-D1F4-C481-2BAD-57E9BDC6459A}"/>
              </a:ext>
            </a:extLst>
          </p:cNvPr>
          <p:cNvPicPr>
            <a:picLocks noChangeAspect="1"/>
          </p:cNvPicPr>
          <p:nvPr/>
        </p:nvPicPr>
        <p:blipFill rotWithShape="1">
          <a:blip r:embed="rId2"/>
          <a:srcRect l="2274" r="22918"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0648783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FABC1-F676-69B3-860A-A3E10486D436}"/>
              </a:ext>
            </a:extLst>
          </p:cNvPr>
          <p:cNvSpPr>
            <a:spLocks noGrp="1"/>
          </p:cNvSpPr>
          <p:nvPr>
            <p:ph type="title"/>
          </p:nvPr>
        </p:nvSpPr>
        <p:spPr>
          <a:xfrm>
            <a:off x="481013" y="3752849"/>
            <a:ext cx="3290887" cy="2452687"/>
          </a:xfrm>
        </p:spPr>
        <p:txBody>
          <a:bodyPr anchor="ctr">
            <a:normAutofit/>
          </a:bodyPr>
          <a:lstStyle/>
          <a:p>
            <a:r>
              <a:rPr lang="en-US" sz="3600"/>
              <a:t>Three Ways to Deploy Hose packs</a:t>
            </a:r>
          </a:p>
        </p:txBody>
      </p:sp>
      <p:sp>
        <p:nvSpPr>
          <p:cNvPr id="3" name="Content Placeholder 2">
            <a:extLst>
              <a:ext uri="{FF2B5EF4-FFF2-40B4-BE49-F238E27FC236}">
                <a16:creationId xmlns:a16="http://schemas.microsoft.com/office/drawing/2014/main" id="{2173663E-07C7-2AF2-04EE-4FC55868F4E1}"/>
              </a:ext>
            </a:extLst>
          </p:cNvPr>
          <p:cNvSpPr>
            <a:spLocks noGrp="1"/>
          </p:cNvSpPr>
          <p:nvPr>
            <p:ph idx="1"/>
          </p:nvPr>
        </p:nvSpPr>
        <p:spPr>
          <a:xfrm>
            <a:off x="4223982" y="3752850"/>
            <a:ext cx="7485413" cy="2452687"/>
          </a:xfrm>
        </p:spPr>
        <p:txBody>
          <a:bodyPr anchor="ctr">
            <a:normAutofit/>
          </a:bodyPr>
          <a:lstStyle/>
          <a:p>
            <a:pPr marL="0" indent="0">
              <a:buNone/>
            </a:pPr>
            <a:r>
              <a:rPr lang="en-US" sz="1800" dirty="0"/>
              <a:t>Extend off of an 1 ¾” preconnected line. This is especially useful in a structure protection setting. This provides an opportunity to increase the deployment length of the hose and provide a lighter-weight hose option for fire attack.</a:t>
            </a:r>
          </a:p>
          <a:p>
            <a:pPr marL="0" indent="0">
              <a:buNone/>
            </a:pPr>
            <a:r>
              <a:rPr lang="en-US" sz="1800" dirty="0"/>
              <a:t>This may be used to help with longer setbacks where the 1 ¾” is a “trunk” or “supply” line</a:t>
            </a:r>
          </a:p>
          <a:p>
            <a:pPr marL="0" indent="0">
              <a:buNone/>
            </a:pPr>
            <a:r>
              <a:rPr lang="en-US" sz="1800" dirty="0"/>
              <a:t>This deployment does require a 1 ½” to 1” NH Reducer located in the pack. Connection can also be made from the bale of a nozzle. </a:t>
            </a:r>
          </a:p>
        </p:txBody>
      </p:sp>
      <p:pic>
        <p:nvPicPr>
          <p:cNvPr id="6" name="Picture 5">
            <a:extLst>
              <a:ext uri="{FF2B5EF4-FFF2-40B4-BE49-F238E27FC236}">
                <a16:creationId xmlns:a16="http://schemas.microsoft.com/office/drawing/2014/main" id="{C5A8295E-2732-2A3D-5424-C1A81965BFBA}"/>
              </a:ext>
            </a:extLst>
          </p:cNvPr>
          <p:cNvPicPr>
            <a:picLocks noChangeAspect="1"/>
          </p:cNvPicPr>
          <p:nvPr/>
        </p:nvPicPr>
        <p:blipFill rotWithShape="1">
          <a:blip r:embed="rId2"/>
          <a:srcRect t="14289" b="4551"/>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Tree>
    <p:extLst>
      <p:ext uri="{BB962C8B-B14F-4D97-AF65-F5344CB8AC3E}">
        <p14:creationId xmlns:p14="http://schemas.microsoft.com/office/powerpoint/2010/main" val="20591149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FABC1-F676-69B3-860A-A3E10486D436}"/>
              </a:ext>
            </a:extLst>
          </p:cNvPr>
          <p:cNvSpPr>
            <a:spLocks noGrp="1"/>
          </p:cNvSpPr>
          <p:nvPr>
            <p:ph type="title"/>
          </p:nvPr>
        </p:nvSpPr>
        <p:spPr>
          <a:xfrm>
            <a:off x="6417733" y="490537"/>
            <a:ext cx="5291663" cy="1628775"/>
          </a:xfrm>
        </p:spPr>
        <p:txBody>
          <a:bodyPr anchor="b">
            <a:normAutofit/>
          </a:bodyPr>
          <a:lstStyle/>
          <a:p>
            <a:r>
              <a:rPr lang="en-US" sz="4000"/>
              <a:t>Three Ways to Deploy Hose packs</a:t>
            </a:r>
          </a:p>
        </p:txBody>
      </p:sp>
      <p:sp>
        <p:nvSpPr>
          <p:cNvPr id="3" name="Content Placeholder 2">
            <a:extLst>
              <a:ext uri="{FF2B5EF4-FFF2-40B4-BE49-F238E27FC236}">
                <a16:creationId xmlns:a16="http://schemas.microsoft.com/office/drawing/2014/main" id="{2173663E-07C7-2AF2-04EE-4FC55868F4E1}"/>
              </a:ext>
            </a:extLst>
          </p:cNvPr>
          <p:cNvSpPr>
            <a:spLocks noGrp="1"/>
          </p:cNvSpPr>
          <p:nvPr>
            <p:ph idx="1"/>
          </p:nvPr>
        </p:nvSpPr>
        <p:spPr>
          <a:xfrm>
            <a:off x="6417734" y="2614612"/>
            <a:ext cx="5291663" cy="3752849"/>
          </a:xfrm>
        </p:spPr>
        <p:txBody>
          <a:bodyPr>
            <a:normAutofit/>
          </a:bodyPr>
          <a:lstStyle/>
          <a:p>
            <a:pPr marL="0" indent="0">
              <a:buNone/>
            </a:pPr>
            <a:r>
              <a:rPr lang="en-US" sz="1800"/>
              <a:t>Used as a dedicated hose deployment straight from the pump</a:t>
            </a:r>
          </a:p>
          <a:p>
            <a:pPr marL="0" indent="0">
              <a:buNone/>
            </a:pPr>
            <a:r>
              <a:rPr lang="en-US" sz="1800"/>
              <a:t>This can provide many options or as an additional wildfire attack line when the booster is already in use. </a:t>
            </a:r>
          </a:p>
          <a:p>
            <a:pPr marL="0" indent="0">
              <a:buNone/>
            </a:pPr>
            <a:r>
              <a:rPr lang="en-US" sz="1800"/>
              <a:t>This Deployment requires using the 1 ½” to 1” NHT reducer located in the pack</a:t>
            </a:r>
            <a:endParaRPr lang="en-US" sz="1800" dirty="0"/>
          </a:p>
        </p:txBody>
      </p:sp>
      <p:pic>
        <p:nvPicPr>
          <p:cNvPr id="5" name="Picture 4">
            <a:extLst>
              <a:ext uri="{FF2B5EF4-FFF2-40B4-BE49-F238E27FC236}">
                <a16:creationId xmlns:a16="http://schemas.microsoft.com/office/drawing/2014/main" id="{2F82593C-3858-8281-88AA-D4E7A110BBE0}"/>
              </a:ext>
            </a:extLst>
          </p:cNvPr>
          <p:cNvPicPr>
            <a:picLocks noChangeAspect="1"/>
          </p:cNvPicPr>
          <p:nvPr/>
        </p:nvPicPr>
        <p:blipFill rotWithShape="1">
          <a:blip r:embed="rId2"/>
          <a:srcRect t="18575" r="1" b="1"/>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Tree>
    <p:extLst>
      <p:ext uri="{BB962C8B-B14F-4D97-AF65-F5344CB8AC3E}">
        <p14:creationId xmlns:p14="http://schemas.microsoft.com/office/powerpoint/2010/main" val="26539333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4024F-283B-D01D-B05D-547B37AD75E2}"/>
              </a:ext>
            </a:extLst>
          </p:cNvPr>
          <p:cNvSpPr>
            <a:spLocks noGrp="1"/>
          </p:cNvSpPr>
          <p:nvPr>
            <p:ph type="title"/>
          </p:nvPr>
        </p:nvSpPr>
        <p:spPr>
          <a:xfrm>
            <a:off x="6417733" y="490537"/>
            <a:ext cx="5291663" cy="1628775"/>
          </a:xfrm>
        </p:spPr>
        <p:txBody>
          <a:bodyPr anchor="b">
            <a:normAutofit/>
          </a:bodyPr>
          <a:lstStyle/>
          <a:p>
            <a:r>
              <a:rPr lang="en-US" sz="4000"/>
              <a:t>Deployment</a:t>
            </a:r>
          </a:p>
        </p:txBody>
      </p:sp>
      <p:sp>
        <p:nvSpPr>
          <p:cNvPr id="3" name="Content Placeholder 2">
            <a:extLst>
              <a:ext uri="{FF2B5EF4-FFF2-40B4-BE49-F238E27FC236}">
                <a16:creationId xmlns:a16="http://schemas.microsoft.com/office/drawing/2014/main" id="{1E74897D-7D69-03A5-82EA-3604FA3D919D}"/>
              </a:ext>
            </a:extLst>
          </p:cNvPr>
          <p:cNvSpPr>
            <a:spLocks noGrp="1"/>
          </p:cNvSpPr>
          <p:nvPr>
            <p:ph idx="1"/>
          </p:nvPr>
        </p:nvSpPr>
        <p:spPr>
          <a:xfrm>
            <a:off x="6417734" y="2614612"/>
            <a:ext cx="5291663" cy="3752849"/>
          </a:xfrm>
        </p:spPr>
        <p:txBody>
          <a:bodyPr>
            <a:normAutofit/>
          </a:bodyPr>
          <a:lstStyle/>
          <a:p>
            <a:pPr marL="0" indent="0">
              <a:buNone/>
            </a:pPr>
            <a:r>
              <a:rPr lang="en-US" sz="1800" dirty="0"/>
              <a:t>The best practice is for the pack to be carried by the company officer, this allows for the firefighter on the nozzle to focus on the fire attack and reduce fatigue in the firefighter doing most of the physical work. In some cases, the company officer may assign the firefighter to carry the pack</a:t>
            </a:r>
          </a:p>
        </p:txBody>
      </p:sp>
      <p:pic>
        <p:nvPicPr>
          <p:cNvPr id="5" name="Picture 4">
            <a:extLst>
              <a:ext uri="{FF2B5EF4-FFF2-40B4-BE49-F238E27FC236}">
                <a16:creationId xmlns:a16="http://schemas.microsoft.com/office/drawing/2014/main" id="{5AC7424C-6D64-A010-4C07-6DBD438D5329}"/>
              </a:ext>
            </a:extLst>
          </p:cNvPr>
          <p:cNvPicPr>
            <a:picLocks noChangeAspect="1"/>
          </p:cNvPicPr>
          <p:nvPr/>
        </p:nvPicPr>
        <p:blipFill rotWithShape="1">
          <a:blip r:embed="rId2"/>
          <a:srcRect l="1313" r="31337" b="-2"/>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Tree>
    <p:extLst>
      <p:ext uri="{BB962C8B-B14F-4D97-AF65-F5344CB8AC3E}">
        <p14:creationId xmlns:p14="http://schemas.microsoft.com/office/powerpoint/2010/main" val="34684335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BA8106-D381-760F-60B7-04F3C5585C13}"/>
              </a:ext>
            </a:extLst>
          </p:cNvPr>
          <p:cNvSpPr txBox="1"/>
          <p:nvPr/>
        </p:nvSpPr>
        <p:spPr>
          <a:xfrm>
            <a:off x="509286" y="1030147"/>
            <a:ext cx="10845479" cy="3416320"/>
          </a:xfrm>
          <a:prstGeom prst="rect">
            <a:avLst/>
          </a:prstGeom>
          <a:noFill/>
        </p:spPr>
        <p:txBody>
          <a:bodyPr wrap="square" rtlCol="0">
            <a:spAutoFit/>
          </a:bodyPr>
          <a:lstStyle/>
          <a:p>
            <a:r>
              <a:rPr lang="en-US" sz="7200" b="1" dirty="0">
                <a:solidFill>
                  <a:srgbClr val="FFFF00"/>
                </a:solidFill>
              </a:rPr>
              <a:t>Video on How to deploy hose pack can be found on intranet P: drive</a:t>
            </a:r>
          </a:p>
        </p:txBody>
      </p:sp>
    </p:spTree>
    <p:extLst>
      <p:ext uri="{BB962C8B-B14F-4D97-AF65-F5344CB8AC3E}">
        <p14:creationId xmlns:p14="http://schemas.microsoft.com/office/powerpoint/2010/main" val="21753176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BA8106-D381-760F-60B7-04F3C5585C13}"/>
              </a:ext>
            </a:extLst>
          </p:cNvPr>
          <p:cNvSpPr txBox="1"/>
          <p:nvPr/>
        </p:nvSpPr>
        <p:spPr>
          <a:xfrm>
            <a:off x="509286" y="1030147"/>
            <a:ext cx="10845479" cy="3416320"/>
          </a:xfrm>
          <a:prstGeom prst="rect">
            <a:avLst/>
          </a:prstGeom>
          <a:noFill/>
        </p:spPr>
        <p:txBody>
          <a:bodyPr wrap="square" rtlCol="0">
            <a:spAutoFit/>
          </a:bodyPr>
          <a:lstStyle/>
          <a:p>
            <a:r>
              <a:rPr lang="en-US" sz="7200" b="1" dirty="0">
                <a:solidFill>
                  <a:srgbClr val="FFFF00"/>
                </a:solidFill>
              </a:rPr>
              <a:t>Video for Re-Packing Hose Pack can be found on Intranet P: Drive</a:t>
            </a:r>
          </a:p>
        </p:txBody>
      </p:sp>
    </p:spTree>
    <p:extLst>
      <p:ext uri="{BB962C8B-B14F-4D97-AF65-F5344CB8AC3E}">
        <p14:creationId xmlns:p14="http://schemas.microsoft.com/office/powerpoint/2010/main" val="19117844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77546-477A-E8CD-E9E2-F591A1F71279}"/>
              </a:ext>
            </a:extLst>
          </p:cNvPr>
          <p:cNvSpPr>
            <a:spLocks noGrp="1"/>
          </p:cNvSpPr>
          <p:nvPr>
            <p:ph type="title"/>
          </p:nvPr>
        </p:nvSpPr>
        <p:spPr>
          <a:xfrm>
            <a:off x="640080" y="325369"/>
            <a:ext cx="4368602" cy="1956841"/>
          </a:xfrm>
        </p:spPr>
        <p:txBody>
          <a:bodyPr anchor="b">
            <a:normAutofit/>
          </a:bodyPr>
          <a:lstStyle/>
          <a:p>
            <a:r>
              <a:rPr lang="en-US" sz="5400"/>
              <a:t>Shelter Deployment</a:t>
            </a:r>
          </a:p>
        </p:txBody>
      </p:sp>
      <p:sp>
        <p:nvSpPr>
          <p:cNvPr id="3" name="Content Placeholder 2">
            <a:extLst>
              <a:ext uri="{FF2B5EF4-FFF2-40B4-BE49-F238E27FC236}">
                <a16:creationId xmlns:a16="http://schemas.microsoft.com/office/drawing/2014/main" id="{E38DEB6F-5E32-7322-3CDB-B03EA3B8808E}"/>
              </a:ext>
            </a:extLst>
          </p:cNvPr>
          <p:cNvSpPr>
            <a:spLocks noGrp="1"/>
          </p:cNvSpPr>
          <p:nvPr>
            <p:ph idx="1"/>
          </p:nvPr>
        </p:nvSpPr>
        <p:spPr>
          <a:xfrm>
            <a:off x="640080" y="2872899"/>
            <a:ext cx="4243589" cy="3320668"/>
          </a:xfrm>
        </p:spPr>
        <p:txBody>
          <a:bodyPr>
            <a:normAutofit/>
          </a:bodyPr>
          <a:lstStyle/>
          <a:p>
            <a:pPr marL="0" indent="0">
              <a:buNone/>
            </a:pPr>
            <a:r>
              <a:rPr lang="en-US" sz="1700" dirty="0"/>
              <a:t>Emergency effort at survival, used when you cannot make it to a safety zone.</a:t>
            </a:r>
          </a:p>
          <a:p>
            <a:pPr marL="0" indent="0">
              <a:buNone/>
            </a:pPr>
            <a:r>
              <a:rPr lang="en-US" sz="1700" dirty="0"/>
              <a:t>Clear Brush around you or find a good spot to deploy, ensuring you can get a good seal on the shelter</a:t>
            </a:r>
          </a:p>
          <a:p>
            <a:pPr marL="0" indent="0">
              <a:buNone/>
            </a:pPr>
            <a:r>
              <a:rPr lang="en-US" sz="1700" dirty="0"/>
              <a:t>Position so your feet are towards the fire. </a:t>
            </a:r>
          </a:p>
          <a:p>
            <a:pPr marL="0" indent="0">
              <a:buNone/>
            </a:pPr>
            <a:r>
              <a:rPr lang="en-US" sz="1700" dirty="0"/>
              <a:t>If multiple people, get to where you can communicate with each other. Consider bringing a radio to communicate with others. </a:t>
            </a:r>
          </a:p>
          <a:p>
            <a:pPr marL="0" indent="0">
              <a:buNone/>
            </a:pPr>
            <a:r>
              <a:rPr lang="en-US" sz="1700" dirty="0"/>
              <a:t>If absolutely necessary, up to two people can use one shelter</a:t>
            </a:r>
          </a:p>
        </p:txBody>
      </p:sp>
      <p:pic>
        <p:nvPicPr>
          <p:cNvPr id="4" name="Picture 2" descr="Cal-Fire Gets Ready for Upcoming Season with Fire Preparedness Exercises | SusanvilleStuff.com">
            <a:extLst>
              <a:ext uri="{FF2B5EF4-FFF2-40B4-BE49-F238E27FC236}">
                <a16:creationId xmlns:a16="http://schemas.microsoft.com/office/drawing/2014/main" id="{89D6D77A-4206-B2B9-1BD1-D054037306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79" r="19293"/>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80843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9F5300-8546-4916-A6D6-854DCB5DCAD0}"/>
              </a:ext>
            </a:extLst>
          </p:cNvPr>
          <p:cNvSpPr txBox="1"/>
          <p:nvPr/>
        </p:nvSpPr>
        <p:spPr>
          <a:xfrm>
            <a:off x="962526" y="1711842"/>
            <a:ext cx="6094071" cy="646331"/>
          </a:xfrm>
          <a:prstGeom prst="rect">
            <a:avLst/>
          </a:prstGeom>
          <a:noFill/>
        </p:spPr>
        <p:txBody>
          <a:bodyPr wrap="square" rtlCol="0">
            <a:spAutoFit/>
          </a:bodyPr>
          <a:lstStyle/>
          <a:p>
            <a:endParaRPr lang="en-US" dirty="0"/>
          </a:p>
          <a:p>
            <a:endParaRPr lang="en-US" dirty="0"/>
          </a:p>
        </p:txBody>
      </p:sp>
      <p:pic>
        <p:nvPicPr>
          <p:cNvPr id="4" name="Online Media 3" title="How to deploy a fire shelter">
            <a:hlinkClick r:id="" action="ppaction://media"/>
            <a:extLst>
              <a:ext uri="{FF2B5EF4-FFF2-40B4-BE49-F238E27FC236}">
                <a16:creationId xmlns:a16="http://schemas.microsoft.com/office/drawing/2014/main" id="{C1540F64-E97F-4C76-A418-980DD60FE691}"/>
              </a:ext>
            </a:extLst>
          </p:cNvPr>
          <p:cNvPicPr>
            <a:picLocks noRot="1" noChangeAspect="1"/>
          </p:cNvPicPr>
          <p:nvPr>
            <a:videoFile r:link="rId1"/>
          </p:nvPr>
        </p:nvPicPr>
        <p:blipFill>
          <a:blip r:embed="rId3"/>
          <a:stretch>
            <a:fillRect/>
          </a:stretch>
        </p:blipFill>
        <p:spPr>
          <a:xfrm>
            <a:off x="962526" y="541420"/>
            <a:ext cx="11060141" cy="6221330"/>
          </a:xfrm>
          <a:prstGeom prst="rect">
            <a:avLst/>
          </a:prstGeom>
        </p:spPr>
      </p:pic>
      <p:sp>
        <p:nvSpPr>
          <p:cNvPr id="5" name="TextBox 4">
            <a:extLst>
              <a:ext uri="{FF2B5EF4-FFF2-40B4-BE49-F238E27FC236}">
                <a16:creationId xmlns:a16="http://schemas.microsoft.com/office/drawing/2014/main" id="{1BE7478D-9387-4479-BE36-7AED83B46155}"/>
              </a:ext>
            </a:extLst>
          </p:cNvPr>
          <p:cNvSpPr txBox="1"/>
          <p:nvPr/>
        </p:nvSpPr>
        <p:spPr>
          <a:xfrm>
            <a:off x="1085850" y="356754"/>
            <a:ext cx="4533900" cy="369332"/>
          </a:xfrm>
          <a:prstGeom prst="rect">
            <a:avLst/>
          </a:prstGeom>
          <a:noFill/>
        </p:spPr>
        <p:txBody>
          <a:bodyPr wrap="square" rtlCol="0">
            <a:spAutoFit/>
          </a:bodyPr>
          <a:lstStyle/>
          <a:p>
            <a:r>
              <a:rPr lang="en-US" dirty="0"/>
              <a:t>Click Video to watch</a:t>
            </a:r>
          </a:p>
        </p:txBody>
      </p:sp>
    </p:spTree>
    <p:extLst>
      <p:ext uri="{BB962C8B-B14F-4D97-AF65-F5344CB8AC3E}">
        <p14:creationId xmlns:p14="http://schemas.microsoft.com/office/powerpoint/2010/main" val="15812903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Deploying Fire Shelter Lying Down Method">
            <a:hlinkClick r:id="" action="ppaction://media"/>
            <a:extLst>
              <a:ext uri="{FF2B5EF4-FFF2-40B4-BE49-F238E27FC236}">
                <a16:creationId xmlns:a16="http://schemas.microsoft.com/office/drawing/2014/main" id="{30589D18-0375-43CF-B75E-D480301FD596}"/>
              </a:ext>
            </a:extLst>
          </p:cNvPr>
          <p:cNvPicPr>
            <a:picLocks noRot="1" noChangeAspect="1"/>
          </p:cNvPicPr>
          <p:nvPr>
            <a:videoFile r:link="rId1"/>
          </p:nvPr>
        </p:nvPicPr>
        <p:blipFill>
          <a:blip r:embed="rId3"/>
          <a:stretch>
            <a:fillRect/>
          </a:stretch>
        </p:blipFill>
        <p:spPr>
          <a:xfrm>
            <a:off x="180975" y="101798"/>
            <a:ext cx="11839575" cy="6659761"/>
          </a:xfrm>
          <a:prstGeom prst="rect">
            <a:avLst/>
          </a:prstGeom>
        </p:spPr>
      </p:pic>
    </p:spTree>
    <p:extLst>
      <p:ext uri="{BB962C8B-B14F-4D97-AF65-F5344CB8AC3E}">
        <p14:creationId xmlns:p14="http://schemas.microsoft.com/office/powerpoint/2010/main" val="8260322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docProps/app.xml><?xml version="1.0" encoding="utf-8"?>
<Properties xmlns="http://schemas.openxmlformats.org/officeDocument/2006/extended-properties" xmlns:vt="http://schemas.openxmlformats.org/officeDocument/2006/docPropsVTypes">
  <Template>Office Theme</Template>
  <TotalTime>539</TotalTime>
  <Words>1469</Words>
  <Application>Microsoft Office PowerPoint</Application>
  <PresentationFormat>Widescreen</PresentationFormat>
  <Paragraphs>136</Paragraphs>
  <Slides>64</Slides>
  <Notes>0</Notes>
  <HiddenSlides>1</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64</vt:i4>
      </vt:variant>
    </vt:vector>
  </HeadingPairs>
  <TitlesOfParts>
    <vt:vector size="69" baseType="lpstr">
      <vt:lpstr>Arial</vt:lpstr>
      <vt:lpstr>Calibri</vt:lpstr>
      <vt:lpstr>Calibri (Body)</vt:lpstr>
      <vt:lpstr>Calibri Light</vt:lpstr>
      <vt:lpstr>Office Theme</vt:lpstr>
      <vt:lpstr>Wildland In Meridian</vt:lpstr>
      <vt:lpstr>Meridian is Geographically limited and isolated to wildland fires in areas such as open land, ditch banks, and WUI areas in our departments boundaries.</vt:lpstr>
      <vt:lpstr>Meridian has automatic and mutual aid agreements with neighboring fire departments when larger fires pose a significant risk to the community, environment and natural resources. These include not only city resources but federal and state resources as well.</vt:lpstr>
      <vt:lpstr>Heavy Equipment and Aircrafts</vt:lpstr>
      <vt:lpstr>Our Brush Rigs</vt:lpstr>
      <vt:lpstr>PowerPoint Presentation</vt:lpstr>
      <vt:lpstr>Nozzles</vt:lpstr>
      <vt:lpstr>Tools</vt:lpstr>
      <vt:lpstr>L.C.E.S</vt:lpstr>
      <vt:lpstr>Look Out</vt:lpstr>
      <vt:lpstr>Communication</vt:lpstr>
      <vt:lpstr>Escape Routes</vt:lpstr>
      <vt:lpstr>Safety Zones</vt:lpstr>
      <vt:lpstr>Safety Zone</vt:lpstr>
      <vt:lpstr>Tactics</vt:lpstr>
      <vt:lpstr>10 Standard Firefighting Orders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18 Watchout Situations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Pump and Roll</vt:lpstr>
      <vt:lpstr>Structure Protection</vt:lpstr>
      <vt:lpstr>Stand Alone</vt:lpstr>
      <vt:lpstr>Prep and Hold</vt:lpstr>
      <vt:lpstr>Prep and Hold</vt:lpstr>
      <vt:lpstr>Prep and Leave</vt:lpstr>
      <vt:lpstr>Prep and Leave</vt:lpstr>
      <vt:lpstr>Check and Go!</vt:lpstr>
      <vt:lpstr>Our Hose Packs</vt:lpstr>
      <vt:lpstr>3 bundles of 100 ft 1” hose.   First bundle indicated with a red strap has the nozzle.  One Hose Clamp.  One 1 ½” to 1” NH reducer.  One  </vt:lpstr>
      <vt:lpstr>Three Ways to Deploy Hose packs</vt:lpstr>
      <vt:lpstr>Three Ways to Deploy Hose packs</vt:lpstr>
      <vt:lpstr>Three Ways to Deploy Hose packs</vt:lpstr>
      <vt:lpstr>Deployment</vt:lpstr>
      <vt:lpstr>PowerPoint Presentation</vt:lpstr>
      <vt:lpstr>PowerPoint Presentation</vt:lpstr>
      <vt:lpstr>Shelter Deployment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Wildland In Meridian</dc:title>
  <dc:creator>Jill r</dc:creator>
  <cp:lastModifiedBy>Jill Targos</cp:lastModifiedBy>
  <cp:revision>22</cp:revision>
  <cp:lastPrinted>2023-06-08T01:48:45Z</cp:lastPrinted>
  <dcterms:created xsi:type="dcterms:W3CDTF">2023-06-05T15:38:49Z</dcterms:created>
  <dcterms:modified xsi:type="dcterms:W3CDTF">2024-03-04T21:48:15Z</dcterms:modified>
</cp:coreProperties>
</file>